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8" r:id="rId1"/>
  </p:sldMasterIdLst>
  <p:notesMasterIdLst>
    <p:notesMasterId r:id="rId12"/>
  </p:notes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9" r:id="rId9"/>
    <p:sldId id="290" r:id="rId10"/>
    <p:sldId id="291" r:id="rId11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D3F5FD"/>
    <a:srgbClr val="99CC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0" autoAdjust="0"/>
    <p:restoredTop sz="94638" autoAdjust="0"/>
  </p:normalViewPr>
  <p:slideViewPr>
    <p:cSldViewPr>
      <p:cViewPr varScale="1">
        <p:scale>
          <a:sx n="86" d="100"/>
          <a:sy n="86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A13659-A05E-4915-8F91-8236A6E4C924}" type="datetimeFigureOut">
              <a:rPr lang="sr-Latn-CS"/>
              <a:pPr>
                <a:defRPr/>
              </a:pPr>
              <a:t>17.1.2012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s-Latn-B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bs-Latn-B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6CDF0A-4CC3-434E-9A9C-05B42274E76D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pPr>
              <a:defRPr/>
            </a:pPr>
            <a:fld id="{8FFA91F2-9FC7-48A9-AF58-790BC73CCE9B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B2D995-9D96-4892-857C-D8E4D6655E39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53105-B0D2-4989-A064-E2914AD116A7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9A81B1-B46B-4FB9-B0A5-E45C7DBA314A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pPr>
              <a:defRPr/>
            </a:pPr>
            <a:fld id="{8D79DB08-E1A3-41AC-B2AA-C6E6DCBD7A9D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D150B-4233-4534-AB1E-DFA5B4F96317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pPr>
              <a:defRPr/>
            </a:pPr>
            <a:fld id="{19E5CB4D-578D-42F7-9BE6-02A7D3ACA782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F9F025-70A8-4B0D-B9A2-8BE0450D73BD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D5EC92-830B-45D5-BBE3-B0347B550A91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pPr>
              <a:defRPr/>
            </a:pPr>
            <a:fld id="{1ABE4487-A702-43E7-A048-524CB723DD44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3408A-8B73-4FDC-BA69-5D5429DB7EE3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r>
              <a:rPr lang="sr-Latn-CS" smtClean="0"/>
              <a:t>30.9.2011</a:t>
            </a:r>
            <a:endParaRPr lang="bs-Latn-BA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r>
              <a:rPr lang="bs-Latn-BA" smtClean="0"/>
              <a:t>Milenko Soldat</a:t>
            </a:r>
            <a:endParaRPr lang="bs-Latn-BA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>
              <a:defRPr/>
            </a:pPr>
            <a:fld id="{72AA27C4-93E9-4578-B0FE-5B5CD6B1A8AC}" type="slidenum">
              <a:rPr lang="bs-Latn-BA" smtClean="0"/>
              <a:pPr>
                <a:defRPr/>
              </a:pPr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hf hdr="0" ftr="0" dt="0"/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616985"/>
            <a:ext cx="7334315" cy="928694"/>
          </a:xfrm>
          <a:noFill/>
          <a:ln>
            <a:noFill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OSNOVI </a:t>
            </a:r>
            <a:r>
              <a:rPr lang="en-US" sz="3600" b="1" i="1" dirty="0" smtClean="0">
                <a:solidFill>
                  <a:srgbClr val="C00000"/>
                </a:solidFill>
              </a:rPr>
              <a:t>INFORMATIKE</a:t>
            </a:r>
            <a:endParaRPr lang="bs-Latn-BA" sz="3600" b="1" i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2251" y="1647811"/>
            <a:ext cx="3283098" cy="871538"/>
          </a:xfrm>
          <a:noFill/>
          <a:ln>
            <a:noFill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600" b="1" i="1" dirty="0" smtClean="0">
                <a:solidFill>
                  <a:srgbClr val="003300"/>
                </a:solidFill>
              </a:rPr>
              <a:t>8</a:t>
            </a:r>
            <a:r>
              <a:rPr lang="en-US" sz="3600" b="1" i="1" dirty="0" smtClean="0">
                <a:solidFill>
                  <a:srgbClr val="003300"/>
                </a:solidFill>
              </a:rPr>
              <a:t>.razred</a:t>
            </a:r>
            <a:endParaRPr lang="bs-Latn-BA" sz="3600" b="1" i="1" dirty="0">
              <a:solidFill>
                <a:srgbClr val="00330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0" y="6286500"/>
            <a:ext cx="4214813" cy="571500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b="1" i="1" dirty="0">
              <a:solidFill>
                <a:srgbClr val="0033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85786" y="3643314"/>
            <a:ext cx="7334315" cy="928694"/>
          </a:xfrm>
          <a:prstGeom prst="rect">
            <a:avLst/>
          </a:prstGeom>
          <a:noFill/>
          <a:ln w="5000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t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BA" sz="3600" b="1" i="1" u="none" strike="noStrike" kern="1200" cap="none" spc="0" normalizeH="0" baseline="0" noProof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Windows</a:t>
            </a:r>
            <a:r>
              <a:rPr kumimoji="0" lang="sr-Latn-BA" sz="3600" b="1" i="1" u="none" strike="noStrike" kern="1200" cap="none" spc="0" normalizeH="0" noProof="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Explorer</a:t>
            </a:r>
            <a:endParaRPr kumimoji="0" lang="bs-Latn-BA" sz="3600" b="1" i="1" u="none" strike="noStrike" kern="1200" cap="none" spc="0" normalizeH="0" baseline="0" noProof="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357166"/>
            <a:ext cx="8286808" cy="5357834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4282" y="142852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sr-Latn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900" y="0"/>
            <a:ext cx="83922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5" descr="animated_penci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442922" cy="98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642910" y="1214422"/>
            <a:ext cx="7286676" cy="26930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Vježba: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Izbor uzastopnih foldera/datoteka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Izbor neuzastopnih foldera/datoteka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Preimenovanje foldera/datoteka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Pregled osobina foldera/datoteka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Pronalaženje </a:t>
            </a: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foldera/datoteka</a:t>
            </a:r>
            <a:endParaRPr lang="bs-Latn-B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357166"/>
            <a:ext cx="8285007" cy="5357834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4282" y="142852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9465" name="AutoShape 6"/>
          <p:cNvSpPr>
            <a:spLocks noChangeArrowheads="1"/>
          </p:cNvSpPr>
          <p:nvPr/>
        </p:nvSpPr>
        <p:spPr bwMode="auto">
          <a:xfrm>
            <a:off x="4071934" y="642918"/>
            <a:ext cx="3475041" cy="649288"/>
          </a:xfrm>
          <a:prstGeom prst="wedgeRoundRectCallout">
            <a:avLst>
              <a:gd name="adj1" fmla="val 54361"/>
              <a:gd name="adj2" fmla="val -3134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400" dirty="0" smtClean="0">
                <a:latin typeface="Times New Roman" pitchFamily="18" charset="0"/>
              </a:rPr>
              <a:t>Windows Explorer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139269" name="Picture 5" descr="animated_penci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74668"/>
            <a:ext cx="428624" cy="95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en-US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531875" y="1928802"/>
            <a:ext cx="8183529" cy="714380"/>
          </a:xfrm>
          <a:prstGeom prst="wedgeRoundRectCallout">
            <a:avLst>
              <a:gd name="adj1" fmla="val 49923"/>
              <a:gd name="adj2" fmla="val -4026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400" dirty="0" smtClean="0">
                <a:latin typeface="Times New Roman" pitchFamily="18" charset="0"/>
              </a:rPr>
              <a:t>Je program iz Windows okruženja.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531875" y="2643182"/>
            <a:ext cx="8183529" cy="714380"/>
          </a:xfrm>
          <a:prstGeom prst="wedgeRoundRectCallout">
            <a:avLst>
              <a:gd name="adj1" fmla="val 49923"/>
              <a:gd name="adj2" fmla="val -4026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400" dirty="0" smtClean="0">
                <a:latin typeface="Times New Roman" pitchFamily="18" charset="0"/>
              </a:rPr>
              <a:t>Služi za upravljanje radom diskova,foldera i datoteka.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auto">
          <a:xfrm>
            <a:off x="531875" y="3357562"/>
            <a:ext cx="8183529" cy="1857388"/>
          </a:xfrm>
          <a:prstGeom prst="wedgeRoundRectCallout">
            <a:avLst>
              <a:gd name="adj1" fmla="val 49923"/>
              <a:gd name="adj2" fmla="val -4026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400" dirty="0" smtClean="0">
                <a:latin typeface="Times New Roman" pitchFamily="18" charset="0"/>
              </a:rPr>
              <a:t>Način pokretanja: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BA" sz="2400" dirty="0" smtClean="0">
                <a:latin typeface="Times New Roman" pitchFamily="18" charset="0"/>
              </a:rPr>
              <a:t>Preko ikone na radnoj površini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BA" sz="2400" dirty="0" smtClean="0">
                <a:latin typeface="Times New Roman" pitchFamily="18" charset="0"/>
              </a:rPr>
              <a:t>Start/Programs/Accessories/Windows Explorer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BA" sz="2400" dirty="0" smtClean="0">
                <a:latin typeface="Times New Roman" pitchFamily="18" charset="0"/>
              </a:rPr>
              <a:t>Start/ </a:t>
            </a:r>
            <a:r>
              <a:rPr lang="sr-Latn-BA" sz="2400" dirty="0">
                <a:latin typeface="Times New Roman" pitchFamily="18" charset="0"/>
              </a:rPr>
              <a:t>Windows </a:t>
            </a:r>
            <a:r>
              <a:rPr lang="sr-Latn-BA" sz="2400" dirty="0" smtClean="0">
                <a:latin typeface="Times New Roman" pitchFamily="18" charset="0"/>
              </a:rPr>
              <a:t>Explorer (Win 7)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5244" y="571480"/>
            <a:ext cx="953862" cy="1357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357166"/>
            <a:ext cx="8215370" cy="5572148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4282" y="357166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9465" name="AutoShape 6"/>
          <p:cNvSpPr>
            <a:spLocks noChangeArrowheads="1"/>
          </p:cNvSpPr>
          <p:nvPr/>
        </p:nvSpPr>
        <p:spPr bwMode="auto">
          <a:xfrm>
            <a:off x="2285984" y="500042"/>
            <a:ext cx="5403866" cy="649288"/>
          </a:xfrm>
          <a:prstGeom prst="wedgeRoundRectCallout">
            <a:avLst>
              <a:gd name="adj1" fmla="val 54361"/>
              <a:gd name="adj2" fmla="val -3134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400" dirty="0" smtClean="0">
                <a:latin typeface="Times New Roman" pitchFamily="18" charset="0"/>
              </a:rPr>
              <a:t>Pokretanje Windows Explorer</a:t>
            </a:r>
            <a:endParaRPr lang="en-US" sz="2400" dirty="0">
              <a:latin typeface="Times New Roman" pitchFamily="18" charset="0"/>
            </a:endParaRPr>
          </a:p>
        </p:txBody>
      </p:sp>
      <p:pic>
        <p:nvPicPr>
          <p:cNvPr id="139269" name="Picture 5" descr="animated_penci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833410"/>
            <a:ext cx="357190" cy="79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sr-Latn-BA" sz="24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4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4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4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auto">
          <a:xfrm>
            <a:off x="460438" y="1537660"/>
            <a:ext cx="8114745" cy="4248793"/>
          </a:xfrm>
          <a:prstGeom prst="wedgeRoundRectCallout">
            <a:avLst>
              <a:gd name="adj1" fmla="val 49923"/>
              <a:gd name="adj2" fmla="val -40260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200" dirty="0" smtClean="0">
                <a:latin typeface="Times New Roman" pitchFamily="18" charset="0"/>
              </a:rPr>
              <a:t>Način pokretanja: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sr-Latn-BA" sz="2200" dirty="0" smtClean="0">
                <a:latin typeface="Times New Roman" pitchFamily="18" charset="0"/>
              </a:rPr>
              <a:t>U Windows 7</a:t>
            </a:r>
          </a:p>
          <a:p>
            <a:pPr marL="514350" indent="-514350">
              <a:defRPr/>
            </a:pPr>
            <a:r>
              <a:rPr lang="sr-Latn-BA" sz="2200" dirty="0" smtClean="0">
                <a:latin typeface="Times New Roman" pitchFamily="18" charset="0"/>
              </a:rPr>
              <a:t>  D   Start                                        Open Windows Explorer </a:t>
            </a:r>
          </a:p>
          <a:p>
            <a:pPr marL="514350" indent="-514350">
              <a:defRPr/>
            </a:pPr>
            <a:endParaRPr lang="sr-Latn-BA" sz="2200" dirty="0" smtClean="0">
              <a:latin typeface="Times New Roman" pitchFamily="18" charset="0"/>
            </a:endParaRPr>
          </a:p>
          <a:p>
            <a:pPr marL="514350" indent="-514350">
              <a:defRPr/>
            </a:pPr>
            <a:endParaRPr lang="sr-Latn-BA" sz="2200" dirty="0">
              <a:latin typeface="Times New Roman" pitchFamily="18" charset="0"/>
            </a:endParaRPr>
          </a:p>
          <a:p>
            <a:pPr marL="514350" indent="-514350">
              <a:defRPr/>
            </a:pPr>
            <a:endParaRPr lang="sr-Latn-BA" sz="2200" dirty="0" smtClean="0">
              <a:latin typeface="Times New Roman" pitchFamily="18" charset="0"/>
            </a:endParaRPr>
          </a:p>
          <a:p>
            <a:pPr marL="514350" indent="-514350">
              <a:defRPr/>
            </a:pPr>
            <a:r>
              <a:rPr lang="sr-Latn-BA" sz="2200" dirty="0" smtClean="0">
                <a:latin typeface="Times New Roman" pitchFamily="18" charset="0"/>
              </a:rPr>
              <a:t>2.   U Windows XP </a:t>
            </a:r>
          </a:p>
          <a:p>
            <a:pPr marL="514350" indent="-514350">
              <a:defRPr/>
            </a:pPr>
            <a:r>
              <a:rPr lang="sr-Latn-BA" sz="2200" dirty="0" smtClean="0">
                <a:latin typeface="Times New Roman" pitchFamily="18" charset="0"/>
              </a:rPr>
              <a:t>Start/Programs/Accessories/Windows Explorer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200" dirty="0">
              <a:latin typeface="Times New Roman" pitchFamily="18" charset="0"/>
            </a:endParaRP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689" y="571480"/>
            <a:ext cx="1019055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2428868"/>
            <a:ext cx="238125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9" name="Straight Arrow Connector 18"/>
          <p:cNvCxnSpPr/>
          <p:nvPr/>
        </p:nvCxnSpPr>
        <p:spPr>
          <a:xfrm>
            <a:off x="571472" y="2857496"/>
            <a:ext cx="500066" cy="1588"/>
          </a:xfrm>
          <a:prstGeom prst="straightConnector1">
            <a:avLst/>
          </a:prstGeom>
          <a:ln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500562" y="2857496"/>
            <a:ext cx="500066" cy="1588"/>
          </a:xfrm>
          <a:prstGeom prst="straightConnector1">
            <a:avLst/>
          </a:prstGeom>
          <a:ln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285728"/>
            <a:ext cx="8286203" cy="5429272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4282" y="142852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9465" name="AutoShape 6"/>
          <p:cNvSpPr>
            <a:spLocks noChangeArrowheads="1"/>
          </p:cNvSpPr>
          <p:nvPr/>
        </p:nvSpPr>
        <p:spPr bwMode="auto">
          <a:xfrm>
            <a:off x="4643438" y="357166"/>
            <a:ext cx="3117824" cy="434974"/>
          </a:xfrm>
          <a:prstGeom prst="wedgeRoundRectCallout">
            <a:avLst>
              <a:gd name="adj1" fmla="val 54361"/>
              <a:gd name="adj2" fmla="val -3134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defRPr/>
            </a:pPr>
            <a:r>
              <a:rPr lang="sr-Latn-BA" sz="2000" dirty="0">
                <a:latin typeface="Times New Roman" pitchFamily="18" charset="0"/>
              </a:rPr>
              <a:t>Windows Explorer</a:t>
            </a:r>
            <a:endParaRPr lang="en-US" sz="2000" dirty="0">
              <a:latin typeface="Times New Roman" pitchFamily="18" charset="0"/>
            </a:endParaRPr>
          </a:p>
          <a:p>
            <a:pPr marL="342900" indent="-342900" algn="ctr">
              <a:defRPr/>
            </a:pPr>
            <a:endParaRPr lang="en-US" sz="2000" dirty="0">
              <a:latin typeface="Times New Roman" pitchFamily="18" charset="0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en-US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462489" y="857232"/>
            <a:ext cx="8252916" cy="1643074"/>
          </a:xfrm>
          <a:prstGeom prst="wedgeRoundRectCallout">
            <a:avLst>
              <a:gd name="adj1" fmla="val 50474"/>
              <a:gd name="adj2" fmla="val -36412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000" u="sng" dirty="0" smtClean="0">
                <a:latin typeface="Times New Roman" pitchFamily="18" charset="0"/>
              </a:rPr>
              <a:t>Diskovi</a:t>
            </a:r>
            <a:r>
              <a:rPr lang="sr-Latn-BA" sz="2000" dirty="0" smtClean="0">
                <a:latin typeface="Times New Roman" pitchFamily="18" charset="0"/>
              </a:rPr>
              <a:t> su sekundarne memorije na računaru.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sr-Latn-BA" sz="2000" dirty="0" smtClean="0">
                <a:latin typeface="Times New Roman" pitchFamily="18" charset="0"/>
              </a:rPr>
              <a:t>A:-diskete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sr-Latn-BA" sz="2000" dirty="0" smtClean="0">
                <a:latin typeface="Times New Roman" pitchFamily="18" charset="0"/>
              </a:rPr>
              <a:t>C:-hard disk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sr-Latn-BA" sz="2000" dirty="0" smtClean="0">
                <a:latin typeface="Times New Roman" pitchFamily="18" charset="0"/>
              </a:rPr>
              <a:t>D:-kompakt disk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sr-Latn-BA" sz="2000" dirty="0" smtClean="0">
                <a:latin typeface="Times New Roman" pitchFamily="18" charset="0"/>
              </a:rPr>
              <a:t>...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462489" y="2500306"/>
            <a:ext cx="8252916" cy="3143272"/>
          </a:xfrm>
          <a:prstGeom prst="wedgeRoundRectCallout">
            <a:avLst>
              <a:gd name="adj1" fmla="val 50092"/>
              <a:gd name="adj2" fmla="val -33768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000" u="sng" dirty="0" smtClean="0">
                <a:latin typeface="Times New Roman" pitchFamily="18" charset="0"/>
              </a:rPr>
              <a:t>Folderi</a:t>
            </a:r>
            <a:r>
              <a:rPr lang="sr-Latn-BA" sz="2000" dirty="0" smtClean="0">
                <a:latin typeface="Times New Roman" pitchFamily="18" charset="0"/>
              </a:rPr>
              <a:t> su kontejneri sa datotekama i drugim folderima.</a:t>
            </a:r>
          </a:p>
          <a:p>
            <a:pPr marL="342900" indent="-342900">
              <a:defRPr/>
            </a:pPr>
            <a:r>
              <a:rPr lang="sr-Latn-BA" sz="2000" u="sng" dirty="0" smtClean="0">
                <a:latin typeface="Times New Roman" pitchFamily="18" charset="0"/>
              </a:rPr>
              <a:t>Datoteka</a:t>
            </a:r>
            <a:r>
              <a:rPr lang="sr-Latn-BA" sz="2000" dirty="0" smtClean="0">
                <a:latin typeface="Times New Roman" pitchFamily="18" charset="0"/>
              </a:rPr>
              <a:t> je skup organizovanih podataka pod jednim imenom.</a:t>
            </a:r>
          </a:p>
          <a:p>
            <a:pPr marL="342900" indent="-342900">
              <a:defRPr/>
            </a:pPr>
            <a:r>
              <a:rPr lang="sr-Latn-BA" sz="2000" dirty="0" smtClean="0">
                <a:latin typeface="Times New Roman" pitchFamily="18" charset="0"/>
              </a:rPr>
              <a:t>Dijele se na: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sr-Latn-BA" sz="2000" dirty="0" smtClean="0">
                <a:latin typeface="Times New Roman" pitchFamily="18" charset="0"/>
              </a:rPr>
              <a:t>Datoteke programa-sadrže instrukcije za rad i odvijanje nekog programa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sr-Latn-BA" sz="2000" dirty="0" smtClean="0">
                <a:latin typeface="Times New Roman" pitchFamily="18" charset="0"/>
              </a:rPr>
              <a:t>Datoteke dokumenta-sadrže u sobi podatke u obliku slovnih ili brojevnih oznaka i mogu se prikazati na monitoru.</a:t>
            </a:r>
          </a:p>
          <a:p>
            <a:pPr marL="342900" indent="-342900">
              <a:defRPr/>
            </a:pPr>
            <a:r>
              <a:rPr lang="sr-Latn-BA" sz="2000" dirty="0" smtClean="0">
                <a:latin typeface="Times New Roman" pitchFamily="18" charset="0"/>
              </a:rPr>
              <a:t>Svaka datoteka ima nastavak-ekstenziju za raspoznavanje. </a:t>
            </a:r>
          </a:p>
          <a:p>
            <a:pPr marL="342900" indent="-342900">
              <a:defRPr/>
            </a:pPr>
            <a:r>
              <a:rPr lang="en-US" sz="2000" dirty="0" smtClean="0">
                <a:latin typeface="Times New Roman" pitchFamily="18" charset="0"/>
              </a:rPr>
              <a:t>(u Word-u  Rad</a:t>
            </a:r>
            <a:r>
              <a:rPr lang="en-US" sz="2000" b="1" dirty="0" smtClean="0">
                <a:latin typeface="Times New Roman" pitchFamily="18" charset="0"/>
              </a:rPr>
              <a:t>.doc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ili</a:t>
            </a:r>
            <a:r>
              <a:rPr lang="en-US" sz="2000" dirty="0" smtClean="0">
                <a:latin typeface="Times New Roman" pitchFamily="18" charset="0"/>
              </a:rPr>
              <a:t> Rad</a:t>
            </a:r>
            <a:r>
              <a:rPr lang="en-US" sz="2000" b="1" dirty="0" smtClean="0">
                <a:latin typeface="Times New Roman" pitchFamily="18" charset="0"/>
              </a:rPr>
              <a:t>.txt</a:t>
            </a:r>
            <a:r>
              <a:rPr lang="en-US" sz="2000" dirty="0" smtClean="0">
                <a:latin typeface="Times New Roman" pitchFamily="18" charset="0"/>
              </a:rPr>
              <a:t>, u </a:t>
            </a:r>
            <a:r>
              <a:rPr lang="en-US" sz="2000" dirty="0" err="1" smtClean="0">
                <a:latin typeface="Times New Roman" pitchFamily="18" charset="0"/>
              </a:rPr>
              <a:t>Excul</a:t>
            </a:r>
            <a:r>
              <a:rPr lang="en-US" sz="2000" dirty="0" smtClean="0">
                <a:latin typeface="Times New Roman" pitchFamily="18" charset="0"/>
              </a:rPr>
              <a:t>-u Rad</a:t>
            </a:r>
            <a:r>
              <a:rPr lang="en-US" sz="2000" b="1" dirty="0" smtClean="0">
                <a:latin typeface="Times New Roman" pitchFamily="18" charset="0"/>
              </a:rPr>
              <a:t>.xls</a:t>
            </a:r>
            <a:r>
              <a:rPr lang="en-US" sz="2000" dirty="0" smtClean="0">
                <a:latin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</a:rPr>
              <a:t>za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slike</a:t>
            </a:r>
            <a:r>
              <a:rPr lang="en-US" sz="2000" dirty="0" smtClean="0">
                <a:latin typeface="Times New Roman" pitchFamily="18" charset="0"/>
              </a:rPr>
              <a:t> Rad</a:t>
            </a:r>
            <a:r>
              <a:rPr lang="en-US" sz="2000" b="1" dirty="0" smtClean="0">
                <a:latin typeface="Times New Roman" pitchFamily="18" charset="0"/>
              </a:rPr>
              <a:t>.jpg</a:t>
            </a:r>
            <a:r>
              <a:rPr lang="en-US" sz="2000" dirty="0" smtClean="0">
                <a:latin typeface="Times New Roman" pitchFamily="18" charset="0"/>
              </a:rPr>
              <a:t> )</a:t>
            </a:r>
            <a:endParaRPr lang="en-US" sz="2000" dirty="0">
              <a:latin typeface="Times New Roman" pitchFamily="18" charset="0"/>
            </a:endParaRPr>
          </a:p>
          <a:p>
            <a:pPr marL="342900" indent="-342900">
              <a:defRPr/>
            </a:pP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285728"/>
            <a:ext cx="1000154" cy="1191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9269" name="Picture 5" descr="animated_penci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90516"/>
            <a:ext cx="357190" cy="79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357166"/>
            <a:ext cx="8286808" cy="5357834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4282" y="142852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en-US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5" name="AutoShape 6"/>
          <p:cNvSpPr>
            <a:spLocks noChangeArrowheads="1"/>
          </p:cNvSpPr>
          <p:nvPr/>
        </p:nvSpPr>
        <p:spPr bwMode="auto">
          <a:xfrm>
            <a:off x="428596" y="357166"/>
            <a:ext cx="7261228" cy="642942"/>
          </a:xfrm>
          <a:prstGeom prst="wedgeRoundRectCallout">
            <a:avLst>
              <a:gd name="adj1" fmla="val 54361"/>
              <a:gd name="adj2" fmla="val -3134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200" dirty="0" smtClean="0">
                <a:latin typeface="Times New Roman" pitchFamily="18" charset="0"/>
              </a:rPr>
              <a:t>   </a:t>
            </a:r>
            <a:r>
              <a:rPr lang="sr-Latn-BA" sz="2000" dirty="0" smtClean="0">
                <a:latin typeface="Times New Roman" pitchFamily="18" charset="0"/>
              </a:rPr>
              <a:t>Šematski prikaz foldera,podfoldera i datoteka u Windows Explorer</a:t>
            </a: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4100" y="1643050"/>
            <a:ext cx="4107408" cy="2705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1" descr="Folder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628" y="1285860"/>
            <a:ext cx="3009189" cy="4357718"/>
          </a:xfrm>
          <a:prstGeom prst="rect">
            <a:avLst/>
          </a:prstGeom>
        </p:spPr>
      </p:pic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49" y="357166"/>
            <a:ext cx="959120" cy="1143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9269" name="Picture 5" descr="animated_penci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785794"/>
            <a:ext cx="378628" cy="84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285728"/>
            <a:ext cx="8286808" cy="5429272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688" y="214290"/>
            <a:ext cx="1318787" cy="1571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4282" y="142852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sr-Latn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068222"/>
            <a:ext cx="5500726" cy="471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571472" y="357166"/>
            <a:ext cx="7118352" cy="642942"/>
          </a:xfrm>
          <a:prstGeom prst="wedgeRoundRectCallout">
            <a:avLst>
              <a:gd name="adj1" fmla="val 54361"/>
              <a:gd name="adj2" fmla="val -3134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200" dirty="0" smtClean="0">
                <a:latin typeface="Times New Roman" pitchFamily="18" charset="0"/>
              </a:rPr>
              <a:t>   Folderi,podfolderi i datoteke u Windows Explorer</a:t>
            </a:r>
            <a:endParaRPr lang="en-US" sz="2200" dirty="0">
              <a:latin typeface="Times New Roman" pitchFamily="18" charset="0"/>
            </a:endParaRPr>
          </a:p>
        </p:txBody>
      </p:sp>
      <p:pic>
        <p:nvPicPr>
          <p:cNvPr id="139269" name="Picture 5" descr="animated_penci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28604"/>
            <a:ext cx="357190" cy="79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357166"/>
            <a:ext cx="8286808" cy="5357834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14282" y="142852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sr-Latn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24" y="285728"/>
            <a:ext cx="83922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500034" y="285728"/>
            <a:ext cx="7500990" cy="785818"/>
          </a:xfrm>
          <a:prstGeom prst="wedgeRoundRectCallout">
            <a:avLst>
              <a:gd name="adj1" fmla="val 51825"/>
              <a:gd name="adj2" fmla="val -3056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defRPr/>
            </a:pPr>
            <a:r>
              <a:rPr lang="sr-Latn-BA" sz="2000" dirty="0" err="1" smtClean="0">
                <a:latin typeface="Times New Roman" pitchFamily="18" charset="0"/>
              </a:rPr>
              <a:t>Š</a:t>
            </a:r>
            <a:r>
              <a:rPr lang="en-US" sz="2000" dirty="0" err="1" smtClean="0">
                <a:latin typeface="Times New Roman" pitchFamily="18" charset="0"/>
              </a:rPr>
              <a:t>ematski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</a:rPr>
              <a:t>prikaz</a:t>
            </a:r>
            <a:r>
              <a:rPr lang="sr-Latn-BA" sz="2000" dirty="0" smtClean="0">
                <a:latin typeface="Times New Roman" pitchFamily="18" charset="0"/>
              </a:rPr>
              <a:t> kreiranih foldera,podfoldera </a:t>
            </a:r>
            <a:r>
              <a:rPr lang="sr-Latn-BA" sz="2000" dirty="0" smtClean="0">
                <a:latin typeface="Times New Roman" pitchFamily="18" charset="0"/>
              </a:rPr>
              <a:t>i datoteka u Windows Explorer</a:t>
            </a:r>
            <a:r>
              <a:rPr lang="en-US" sz="2000" dirty="0" smtClean="0">
                <a:latin typeface="Times New Roman" pitchFamily="18" charset="0"/>
              </a:rPr>
              <a:t>u</a:t>
            </a: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139269" name="Picture 5" descr="animated_penci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714356"/>
            <a:ext cx="285752" cy="63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Group 28"/>
          <p:cNvGrpSpPr/>
          <p:nvPr/>
        </p:nvGrpSpPr>
        <p:grpSpPr>
          <a:xfrm>
            <a:off x="785786" y="1142984"/>
            <a:ext cx="3500462" cy="4286280"/>
            <a:chOff x="785786" y="857232"/>
            <a:chExt cx="2857520" cy="4857784"/>
          </a:xfrm>
        </p:grpSpPr>
        <p:sp>
          <p:nvSpPr>
            <p:cNvPr id="18" name="Flowchart: Multidocument 17"/>
            <p:cNvSpPr/>
            <p:nvPr/>
          </p:nvSpPr>
          <p:spPr>
            <a:xfrm>
              <a:off x="785786" y="857232"/>
              <a:ext cx="928694" cy="928694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BA" dirty="0" smtClean="0">
                  <a:solidFill>
                    <a:schemeClr val="tx1"/>
                  </a:solidFill>
                </a:rPr>
                <a:t>(C:)</a:t>
              </a:r>
              <a:endParaRPr lang="bs-Latn-BA" dirty="0">
                <a:solidFill>
                  <a:schemeClr val="tx1"/>
                </a:solidFill>
              </a:endParaRPr>
            </a:p>
          </p:txBody>
        </p:sp>
        <p:sp>
          <p:nvSpPr>
            <p:cNvPr id="20" name="Flowchart: Multidocument 19"/>
            <p:cNvSpPr/>
            <p:nvPr/>
          </p:nvSpPr>
          <p:spPr>
            <a:xfrm>
              <a:off x="1571604" y="1643050"/>
              <a:ext cx="928694" cy="928694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BA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Informatika</a:t>
              </a:r>
              <a:endParaRPr lang="bs-Latn-BA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Shape 23"/>
            <p:cNvCxnSpPr>
              <a:stCxn id="18" idx="2"/>
              <a:endCxn id="20" idx="1"/>
            </p:cNvCxnSpPr>
            <p:nvPr/>
          </p:nvCxnSpPr>
          <p:spPr>
            <a:xfrm rot="16200000" flipH="1">
              <a:off x="1200259" y="1736051"/>
              <a:ext cx="356641" cy="386050"/>
            </a:xfrm>
            <a:prstGeom prst="bentConnector2">
              <a:avLst/>
            </a:prstGeom>
            <a:ln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hape 25"/>
            <p:cNvCxnSpPr>
              <a:stCxn id="20" idx="2"/>
              <a:endCxn id="21" idx="1"/>
            </p:cNvCxnSpPr>
            <p:nvPr/>
          </p:nvCxnSpPr>
          <p:spPr>
            <a:xfrm rot="16200000" flipH="1">
              <a:off x="2236110" y="2271836"/>
              <a:ext cx="213765" cy="743240"/>
            </a:xfrm>
            <a:prstGeom prst="bentConnector2">
              <a:avLst/>
            </a:prstGeom>
            <a:ln>
              <a:solidFill>
                <a:schemeClr val="bg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lowchart: Data 27"/>
            <p:cNvSpPr/>
            <p:nvPr/>
          </p:nvSpPr>
          <p:spPr>
            <a:xfrm>
              <a:off x="2714612" y="2071678"/>
              <a:ext cx="928694" cy="642942"/>
            </a:xfrm>
            <a:prstGeom prst="flowChartInputOutpu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sr-Latn-BA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Ocjene</a:t>
              </a:r>
              <a:endParaRPr lang="bs-Latn-BA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Flowchart: Multidocument 20"/>
            <p:cNvSpPr/>
            <p:nvPr/>
          </p:nvSpPr>
          <p:spPr>
            <a:xfrm>
              <a:off x="2714612" y="2285992"/>
              <a:ext cx="928694" cy="928694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BA" sz="11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Kontrolni</a:t>
              </a:r>
              <a:endParaRPr lang="bs-Latn-BA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Flowchart: Multidocument 37"/>
            <p:cNvSpPr/>
            <p:nvPr/>
          </p:nvSpPr>
          <p:spPr>
            <a:xfrm>
              <a:off x="1500166" y="4286256"/>
              <a:ext cx="928694" cy="928694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BA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Matematika</a:t>
              </a:r>
              <a:endParaRPr lang="bs-Latn-BA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0" name="Shape 39"/>
            <p:cNvCxnSpPr>
              <a:stCxn id="18" idx="2"/>
              <a:endCxn id="38" idx="1"/>
            </p:cNvCxnSpPr>
            <p:nvPr/>
          </p:nvCxnSpPr>
          <p:spPr>
            <a:xfrm rot="16200000" flipH="1">
              <a:off x="-157063" y="3093373"/>
              <a:ext cx="2999847" cy="314612"/>
            </a:xfrm>
            <a:prstGeom prst="bentConnector2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Flowchart: Data 41"/>
            <p:cNvSpPr/>
            <p:nvPr/>
          </p:nvSpPr>
          <p:spPr>
            <a:xfrm>
              <a:off x="2714612" y="3214686"/>
              <a:ext cx="928694" cy="642942"/>
            </a:xfrm>
            <a:prstGeom prst="flowChartInputOutpu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sr-Latn-BA" sz="1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Ocjene</a:t>
              </a:r>
              <a:endParaRPr lang="bs-Latn-BA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Flowchart: Multidocument 42"/>
            <p:cNvSpPr/>
            <p:nvPr/>
          </p:nvSpPr>
          <p:spPr>
            <a:xfrm>
              <a:off x="2714612" y="3429000"/>
              <a:ext cx="928694" cy="928694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r-Latn-BA" sz="11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Usmeni</a:t>
              </a:r>
              <a:endParaRPr lang="bs-Latn-BA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0" name="Shape 49"/>
            <p:cNvCxnSpPr>
              <a:stCxn id="20" idx="2"/>
              <a:endCxn id="43" idx="1"/>
            </p:cNvCxnSpPr>
            <p:nvPr/>
          </p:nvCxnSpPr>
          <p:spPr>
            <a:xfrm rot="16200000" flipH="1">
              <a:off x="1664606" y="2843340"/>
              <a:ext cx="1356773" cy="743240"/>
            </a:xfrm>
            <a:prstGeom prst="bentConnector2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lowchart: Multidocument 21"/>
            <p:cNvSpPr/>
            <p:nvPr/>
          </p:nvSpPr>
          <p:spPr>
            <a:xfrm>
              <a:off x="2643174" y="4786322"/>
              <a:ext cx="928694" cy="928694"/>
            </a:xfrm>
            <a:prstGeom prst="flowChartMultidocumen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Kontrolni</a:t>
              </a:r>
              <a:endParaRPr lang="bs-Latn-BA" sz="1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7" name="Shape 26"/>
            <p:cNvCxnSpPr>
              <a:stCxn id="38" idx="2"/>
              <a:endCxn id="22" idx="1"/>
            </p:cNvCxnSpPr>
            <p:nvPr/>
          </p:nvCxnSpPr>
          <p:spPr>
            <a:xfrm rot="16200000" flipH="1">
              <a:off x="2236110" y="4843604"/>
              <a:ext cx="70889" cy="743240"/>
            </a:xfrm>
            <a:prstGeom prst="bentConnector2">
              <a:avLst/>
            </a:prstGeom>
            <a:ln>
              <a:solidFill>
                <a:schemeClr val="bg1">
                  <a:lumMod val="9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57158" y="357166"/>
            <a:ext cx="8358246" cy="5500710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20614" y="285728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sr-Latn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3900" y="0"/>
            <a:ext cx="83922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320614" y="428604"/>
            <a:ext cx="7786742" cy="571504"/>
          </a:xfrm>
          <a:prstGeom prst="wedgeRoundRectCallout">
            <a:avLst>
              <a:gd name="adj1" fmla="val 51825"/>
              <a:gd name="adj2" fmla="val -3056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200" dirty="0" smtClean="0">
                <a:latin typeface="Times New Roman" pitchFamily="18" charset="0"/>
              </a:rPr>
              <a:t>    </a:t>
            </a:r>
            <a:r>
              <a:rPr lang="sr-Cyrl-BA" sz="2000" dirty="0" smtClean="0">
                <a:latin typeface="Times New Roman" pitchFamily="18" charset="0"/>
              </a:rPr>
              <a:t>Ко</a:t>
            </a:r>
            <a:r>
              <a:rPr lang="sr-Latn-BA" sz="2000" dirty="0" smtClean="0">
                <a:latin typeface="Times New Roman" pitchFamily="18" charset="0"/>
              </a:rPr>
              <a:t>piranje foldera sa hard diska na disketu,CD ili USB</a:t>
            </a: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71546"/>
            <a:ext cx="3849656" cy="398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21142" y="1071546"/>
            <a:ext cx="4152900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Rectangle 28"/>
          <p:cNvSpPr/>
          <p:nvPr/>
        </p:nvSpPr>
        <p:spPr>
          <a:xfrm>
            <a:off x="463490" y="1071546"/>
            <a:ext cx="1285884" cy="3571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Desnim</a:t>
            </a:r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035258" y="4071942"/>
            <a:ext cx="1285884" cy="3571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Desnim</a:t>
            </a:r>
            <a:endParaRPr lang="bs-Latn-BA" dirty="0">
              <a:solidFill>
                <a:schemeClr val="tx1"/>
              </a:solidFill>
            </a:endParaRPr>
          </a:p>
        </p:txBody>
      </p:sp>
      <p:pic>
        <p:nvPicPr>
          <p:cNvPr id="31" name="Picture 5" descr="animated_penci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0"/>
            <a:ext cx="442922" cy="98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0118E-6 L 2.77778E-7 0.12583 " pathEditMode="relative" ptsTypes="AA">
                                      <p:cBhvr>
                                        <p:cTn id="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.12584 L 0.20833 0.5748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22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833 0.57483 L 0.42101 0.57483 " pathEditMode="relative" ptsTypes="AA">
                                      <p:cBhvr>
                                        <p:cTn id="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101 0.57483 L 0.69653 0.42794 " pathEditMode="relative" ptsTypes="AA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28596" y="428604"/>
            <a:ext cx="8286808" cy="5500710"/>
          </a:xfrm>
          <a:prstGeom prst="rect">
            <a:avLst/>
          </a:prstGeom>
          <a:solidFill>
            <a:srgbClr val="0036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marL="342900" indent="-342900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0" y="6429375"/>
            <a:ext cx="4214813" cy="428625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3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r>
              <a:rPr lang="sr-Cyrl-BA" sz="1600" b="1" i="1" dirty="0">
                <a:solidFill>
                  <a:srgbClr val="003300"/>
                </a:solidFill>
              </a:rPr>
              <a:t>Аутор:Миленко Солдат</a:t>
            </a:r>
            <a:endParaRPr lang="bs-Latn-BA" sz="1600" b="1" i="1" dirty="0">
              <a:solidFill>
                <a:srgbClr val="0033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75160" y="357166"/>
            <a:ext cx="8643998" cy="642942"/>
          </a:xfrm>
          <a:prstGeom prst="rect">
            <a:avLst/>
          </a:prstGeom>
        </p:spPr>
        <p:txBody>
          <a:bodyPr anchor="ctr">
            <a:normAutofit fontScale="40000" lnSpcReduction="20000"/>
          </a:bodyPr>
          <a:lstStyle/>
          <a:p>
            <a:pPr marL="742950" indent="-742950" algn="ctr" fontAlgn="auto">
              <a:spcAft>
                <a:spcPts val="0"/>
              </a:spcAft>
              <a:defRPr/>
            </a:pPr>
            <a:r>
              <a:rPr lang="sr-Latn-BA" sz="112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   </a:t>
            </a:r>
            <a:endParaRPr lang="bs-Latn-BA" sz="36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A76BB-6BF5-4650-912E-1E5577F126D0}" type="slidenum">
              <a:rPr lang="bs-Latn-BA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14282" y="5643578"/>
            <a:ext cx="8458200" cy="928694"/>
          </a:xfrm>
          <a:prstGeom prst="rect">
            <a:avLst/>
          </a:prstGeom>
          <a:noFill/>
          <a:ln w="10000" cap="flat" cmpd="sng" algn="ctr">
            <a:noFill/>
            <a:prstDash val="solid"/>
          </a:ln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b="1" i="1" cap="all" dirty="0"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OSNOVI INFORMATIKE   </a:t>
            </a:r>
            <a:r>
              <a:rPr lang="sr-Latn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BA" sz="2000" b="1" i="1" cap="all" dirty="0" smtClean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000" b="1" i="1" cap="all" dirty="0">
                <a:solidFill>
                  <a:srgbClr val="003300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RAZRED</a:t>
            </a:r>
            <a:endParaRPr lang="bs-Latn-BA" sz="2000" b="1" i="1" cap="all" dirty="0"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4" descr="Professo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4778" y="214314"/>
            <a:ext cx="83922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375160" y="500042"/>
            <a:ext cx="7786742" cy="571504"/>
          </a:xfrm>
          <a:prstGeom prst="wedgeRoundRectCallout">
            <a:avLst>
              <a:gd name="adj1" fmla="val 51825"/>
              <a:gd name="adj2" fmla="val -30567"/>
              <a:gd name="adj3" fmla="val 16667"/>
            </a:avLst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defRPr/>
            </a:pPr>
            <a:r>
              <a:rPr lang="sr-Latn-BA" sz="2200" dirty="0" smtClean="0">
                <a:latin typeface="Times New Roman" pitchFamily="18" charset="0"/>
              </a:rPr>
              <a:t>    </a:t>
            </a:r>
            <a:r>
              <a:rPr lang="sr-Cyrl-BA" sz="2000" dirty="0" smtClean="0">
                <a:latin typeface="Times New Roman" pitchFamily="18" charset="0"/>
              </a:rPr>
              <a:t>Ко</a:t>
            </a:r>
            <a:r>
              <a:rPr lang="sr-Latn-BA" sz="2000" dirty="0" smtClean="0">
                <a:latin typeface="Times New Roman" pitchFamily="18" charset="0"/>
              </a:rPr>
              <a:t>piranje foldera sa diskete,CD-a ili USB-a na hard diska.</a:t>
            </a: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071546"/>
            <a:ext cx="3961351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1440" y="1785926"/>
            <a:ext cx="370522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732350" y="4786322"/>
            <a:ext cx="1285884" cy="3571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Desnim</a:t>
            </a:r>
            <a:endParaRPr lang="bs-Latn-BA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47192" y="1214422"/>
            <a:ext cx="1285884" cy="3571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Desnim</a:t>
            </a:r>
            <a:endParaRPr lang="bs-Latn-BA" dirty="0">
              <a:solidFill>
                <a:schemeClr val="tx1"/>
              </a:solidFill>
            </a:endParaRPr>
          </a:p>
        </p:txBody>
      </p:sp>
      <p:pic>
        <p:nvPicPr>
          <p:cNvPr id="21" name="Picture 5" descr="animated_penci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3722" y="500042"/>
            <a:ext cx="442922" cy="98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78742E-6 L 3.05556E-6 0.6275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62757 L 0.27552 0.43881 " pathEditMode="relative" ptsTypes="AA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52 0.43881 L 0.46024 0.09253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-17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024 0.09253 L 0.72795 0.53319 " pathEditMode="relative" ptsTypes="AA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Carnival</Template>
  <TotalTime>894</TotalTime>
  <Words>324</Words>
  <Application>Microsoft Office PowerPoint</Application>
  <PresentationFormat>On-screen Show (4:3)</PresentationFormat>
  <Paragraphs>101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Carnival</vt:lpstr>
      <vt:lpstr>OSNOVI INFORMATIKE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154</cp:revision>
  <dcterms:created xsi:type="dcterms:W3CDTF">2011-09-03T12:47:45Z</dcterms:created>
  <dcterms:modified xsi:type="dcterms:W3CDTF">2012-01-17T11:02:43Z</dcterms:modified>
</cp:coreProperties>
</file>