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050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r-Latn-B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D10FCDF-AB77-4222-B021-6BBB6CD2A755}" type="datetimeFigureOut">
              <a:rPr lang="sr-Latn-BA" smtClean="0"/>
              <a:t>10.11.2013.</a:t>
            </a:fld>
            <a:endParaRPr lang="sr-Latn-B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r-Latn-B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B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r-Latn-B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F0BA9BE-8737-4473-BBCB-AB62494475D1}" type="slidenum">
              <a:rPr lang="sr-Latn-BA" smtClean="0"/>
              <a:t>‹#›</a:t>
            </a:fld>
            <a:endParaRPr lang="sr-Latn-BA"/>
          </a:p>
        </p:txBody>
      </p:sp>
    </p:spTree>
    <p:extLst>
      <p:ext uri="{BB962C8B-B14F-4D97-AF65-F5344CB8AC3E}">
        <p14:creationId xmlns:p14="http://schemas.microsoft.com/office/powerpoint/2010/main" val="18511714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sr-Latn-B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sr-Latn-B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7A3853-88CA-4A63-A8FA-5DE1A5A90791}" type="datetime1">
              <a:rPr lang="sr-Latn-BA" smtClean="0"/>
              <a:t>10.11.2013.</a:t>
            </a:fld>
            <a:endParaRPr lang="sr-Latn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r-Latn-BA" smtClean="0"/>
              <a:t>Milenko Soldat</a:t>
            </a:r>
            <a:endParaRPr lang="sr-Latn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C9539-EA2C-4A1C-82FB-F381983AE14C}" type="slidenum">
              <a:rPr lang="sr-Latn-BA" smtClean="0"/>
              <a:t>‹#›</a:t>
            </a:fld>
            <a:endParaRPr lang="sr-Latn-BA"/>
          </a:p>
        </p:txBody>
      </p:sp>
    </p:spTree>
    <p:extLst>
      <p:ext uri="{BB962C8B-B14F-4D97-AF65-F5344CB8AC3E}">
        <p14:creationId xmlns:p14="http://schemas.microsoft.com/office/powerpoint/2010/main" val="34605057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r-Latn-B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B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36432-0178-4D59-8FA4-F689718F51D4}" type="datetime1">
              <a:rPr lang="sr-Latn-BA" smtClean="0"/>
              <a:t>10.11.2013.</a:t>
            </a:fld>
            <a:endParaRPr lang="sr-Latn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r-Latn-BA" smtClean="0"/>
              <a:t>Milenko Soldat</a:t>
            </a:r>
            <a:endParaRPr lang="sr-Latn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C9539-EA2C-4A1C-82FB-F381983AE14C}" type="slidenum">
              <a:rPr lang="sr-Latn-BA" smtClean="0"/>
              <a:t>‹#›</a:t>
            </a:fld>
            <a:endParaRPr lang="sr-Latn-BA"/>
          </a:p>
        </p:txBody>
      </p:sp>
    </p:spTree>
    <p:extLst>
      <p:ext uri="{BB962C8B-B14F-4D97-AF65-F5344CB8AC3E}">
        <p14:creationId xmlns:p14="http://schemas.microsoft.com/office/powerpoint/2010/main" val="31305845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sr-Latn-B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B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1641C3-AE90-4750-8070-BD86F2CCE698}" type="datetime1">
              <a:rPr lang="sr-Latn-BA" smtClean="0"/>
              <a:t>10.11.2013.</a:t>
            </a:fld>
            <a:endParaRPr lang="sr-Latn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r-Latn-BA" smtClean="0"/>
              <a:t>Milenko Soldat</a:t>
            </a:r>
            <a:endParaRPr lang="sr-Latn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C9539-EA2C-4A1C-82FB-F381983AE14C}" type="slidenum">
              <a:rPr lang="sr-Latn-BA" smtClean="0"/>
              <a:t>‹#›</a:t>
            </a:fld>
            <a:endParaRPr lang="sr-Latn-BA"/>
          </a:p>
        </p:txBody>
      </p:sp>
    </p:spTree>
    <p:extLst>
      <p:ext uri="{BB962C8B-B14F-4D97-AF65-F5344CB8AC3E}">
        <p14:creationId xmlns:p14="http://schemas.microsoft.com/office/powerpoint/2010/main" val="16070696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r-Latn-B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B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48FA5C-178F-4E7B-B98B-D302919463B6}" type="datetime1">
              <a:rPr lang="sr-Latn-BA" smtClean="0"/>
              <a:t>10.11.2013.</a:t>
            </a:fld>
            <a:endParaRPr lang="sr-Latn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r-Latn-BA" smtClean="0"/>
              <a:t>Milenko Soldat</a:t>
            </a:r>
            <a:endParaRPr lang="sr-Latn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C9539-EA2C-4A1C-82FB-F381983AE14C}" type="slidenum">
              <a:rPr lang="sr-Latn-BA" smtClean="0"/>
              <a:t>‹#›</a:t>
            </a:fld>
            <a:endParaRPr lang="sr-Latn-BA"/>
          </a:p>
        </p:txBody>
      </p:sp>
    </p:spTree>
    <p:extLst>
      <p:ext uri="{BB962C8B-B14F-4D97-AF65-F5344CB8AC3E}">
        <p14:creationId xmlns:p14="http://schemas.microsoft.com/office/powerpoint/2010/main" val="13191728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sr-Latn-B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DB4785-B54C-4C6F-8226-AE326E60FA6D}" type="datetime1">
              <a:rPr lang="sr-Latn-BA" smtClean="0"/>
              <a:t>10.11.2013.</a:t>
            </a:fld>
            <a:endParaRPr lang="sr-Latn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r-Latn-BA" smtClean="0"/>
              <a:t>Milenko Soldat</a:t>
            </a:r>
            <a:endParaRPr lang="sr-Latn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C9539-EA2C-4A1C-82FB-F381983AE14C}" type="slidenum">
              <a:rPr lang="sr-Latn-BA" smtClean="0"/>
              <a:t>‹#›</a:t>
            </a:fld>
            <a:endParaRPr lang="sr-Latn-BA"/>
          </a:p>
        </p:txBody>
      </p:sp>
    </p:spTree>
    <p:extLst>
      <p:ext uri="{BB962C8B-B14F-4D97-AF65-F5344CB8AC3E}">
        <p14:creationId xmlns:p14="http://schemas.microsoft.com/office/powerpoint/2010/main" val="29527954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r-Latn-B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B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B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EFA78-E91A-49A7-A8F5-97B993C5B738}" type="datetime1">
              <a:rPr lang="sr-Latn-BA" smtClean="0"/>
              <a:t>10.11.2013.</a:t>
            </a:fld>
            <a:endParaRPr lang="sr-Latn-B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r-Latn-BA" smtClean="0"/>
              <a:t>Milenko Soldat</a:t>
            </a:r>
            <a:endParaRPr lang="sr-Latn-B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C9539-EA2C-4A1C-82FB-F381983AE14C}" type="slidenum">
              <a:rPr lang="sr-Latn-BA" smtClean="0"/>
              <a:t>‹#›</a:t>
            </a:fld>
            <a:endParaRPr lang="sr-Latn-BA"/>
          </a:p>
        </p:txBody>
      </p:sp>
    </p:spTree>
    <p:extLst>
      <p:ext uri="{BB962C8B-B14F-4D97-AF65-F5344CB8AC3E}">
        <p14:creationId xmlns:p14="http://schemas.microsoft.com/office/powerpoint/2010/main" val="39476206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sr-Latn-B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B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B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4DB38E-3A12-476A-A475-8E7AC51B01EF}" type="datetime1">
              <a:rPr lang="sr-Latn-BA" smtClean="0"/>
              <a:t>10.11.2013.</a:t>
            </a:fld>
            <a:endParaRPr lang="sr-Latn-B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r-Latn-BA" smtClean="0"/>
              <a:t>Milenko Soldat</a:t>
            </a:r>
            <a:endParaRPr lang="sr-Latn-B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C9539-EA2C-4A1C-82FB-F381983AE14C}" type="slidenum">
              <a:rPr lang="sr-Latn-BA" smtClean="0"/>
              <a:t>‹#›</a:t>
            </a:fld>
            <a:endParaRPr lang="sr-Latn-BA"/>
          </a:p>
        </p:txBody>
      </p:sp>
    </p:spTree>
    <p:extLst>
      <p:ext uri="{BB962C8B-B14F-4D97-AF65-F5344CB8AC3E}">
        <p14:creationId xmlns:p14="http://schemas.microsoft.com/office/powerpoint/2010/main" val="6687711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r-Latn-B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0C5581-F281-416E-8A10-6309FDA3020C}" type="datetime1">
              <a:rPr lang="sr-Latn-BA" smtClean="0"/>
              <a:t>10.11.2013.</a:t>
            </a:fld>
            <a:endParaRPr lang="sr-Latn-B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r-Latn-BA" smtClean="0"/>
              <a:t>Milenko Soldat</a:t>
            </a:r>
            <a:endParaRPr lang="sr-Latn-B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C9539-EA2C-4A1C-82FB-F381983AE14C}" type="slidenum">
              <a:rPr lang="sr-Latn-BA" smtClean="0"/>
              <a:t>‹#›</a:t>
            </a:fld>
            <a:endParaRPr lang="sr-Latn-BA"/>
          </a:p>
        </p:txBody>
      </p:sp>
    </p:spTree>
    <p:extLst>
      <p:ext uri="{BB962C8B-B14F-4D97-AF65-F5344CB8AC3E}">
        <p14:creationId xmlns:p14="http://schemas.microsoft.com/office/powerpoint/2010/main" val="20763862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C4EFB-841C-46EF-BCEA-3253754EEC5A}" type="datetime1">
              <a:rPr lang="sr-Latn-BA" smtClean="0"/>
              <a:t>10.11.2013.</a:t>
            </a:fld>
            <a:endParaRPr lang="sr-Latn-B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r-Latn-BA" smtClean="0"/>
              <a:t>Milenko Soldat</a:t>
            </a:r>
            <a:endParaRPr lang="sr-Latn-B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C9539-EA2C-4A1C-82FB-F381983AE14C}" type="slidenum">
              <a:rPr lang="sr-Latn-BA" smtClean="0"/>
              <a:t>‹#›</a:t>
            </a:fld>
            <a:endParaRPr lang="sr-Latn-BA"/>
          </a:p>
        </p:txBody>
      </p:sp>
    </p:spTree>
    <p:extLst>
      <p:ext uri="{BB962C8B-B14F-4D97-AF65-F5344CB8AC3E}">
        <p14:creationId xmlns:p14="http://schemas.microsoft.com/office/powerpoint/2010/main" val="8163769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r-Latn-B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B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79CE5-FBB9-47DF-971D-5E99E156FEF0}" type="datetime1">
              <a:rPr lang="sr-Latn-BA" smtClean="0"/>
              <a:t>10.11.2013.</a:t>
            </a:fld>
            <a:endParaRPr lang="sr-Latn-B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r-Latn-BA" smtClean="0"/>
              <a:t>Milenko Soldat</a:t>
            </a:r>
            <a:endParaRPr lang="sr-Latn-B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C9539-EA2C-4A1C-82FB-F381983AE14C}" type="slidenum">
              <a:rPr lang="sr-Latn-BA" smtClean="0"/>
              <a:t>‹#›</a:t>
            </a:fld>
            <a:endParaRPr lang="sr-Latn-BA"/>
          </a:p>
        </p:txBody>
      </p:sp>
    </p:spTree>
    <p:extLst>
      <p:ext uri="{BB962C8B-B14F-4D97-AF65-F5344CB8AC3E}">
        <p14:creationId xmlns:p14="http://schemas.microsoft.com/office/powerpoint/2010/main" val="6178252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r-Latn-B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r-Latn-B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D3FB3B-2534-49D6-B5BF-5589A0235464}" type="datetime1">
              <a:rPr lang="sr-Latn-BA" smtClean="0"/>
              <a:t>10.11.2013.</a:t>
            </a:fld>
            <a:endParaRPr lang="sr-Latn-B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r-Latn-BA" smtClean="0"/>
              <a:t>Milenko Soldat</a:t>
            </a:r>
            <a:endParaRPr lang="sr-Latn-B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C9539-EA2C-4A1C-82FB-F381983AE14C}" type="slidenum">
              <a:rPr lang="sr-Latn-BA" smtClean="0"/>
              <a:t>‹#›</a:t>
            </a:fld>
            <a:endParaRPr lang="sr-Latn-BA"/>
          </a:p>
        </p:txBody>
      </p:sp>
    </p:spTree>
    <p:extLst>
      <p:ext uri="{BB962C8B-B14F-4D97-AF65-F5344CB8AC3E}">
        <p14:creationId xmlns:p14="http://schemas.microsoft.com/office/powerpoint/2010/main" val="35212055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sr-Latn-B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B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65E066-0A3D-45B5-BC94-ADD439DB43EC}" type="datetime1">
              <a:rPr lang="sr-Latn-BA" smtClean="0"/>
              <a:t>10.11.2013.</a:t>
            </a:fld>
            <a:endParaRPr lang="sr-Latn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sr-Latn-BA" smtClean="0"/>
              <a:t>Milenko Soldat</a:t>
            </a:r>
            <a:endParaRPr lang="sr-Latn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6C9539-EA2C-4A1C-82FB-F381983AE14C}" type="slidenum">
              <a:rPr lang="sr-Latn-BA" smtClean="0"/>
              <a:t>‹#›</a:t>
            </a:fld>
            <a:endParaRPr lang="sr-Latn-BA"/>
          </a:p>
        </p:txBody>
      </p:sp>
    </p:spTree>
    <p:extLst>
      <p:ext uri="{BB962C8B-B14F-4D97-AF65-F5344CB8AC3E}">
        <p14:creationId xmlns:p14="http://schemas.microsoft.com/office/powerpoint/2010/main" val="4018096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N</a:t>
            </a:r>
            <a:r>
              <a:rPr lang="sr-Latn-BA" dirty="0" smtClean="0"/>
              <a:t>I</a:t>
            </a:r>
            <a:r>
              <a:rPr lang="en-US" dirty="0" smtClean="0"/>
              <a:t>ZOVI</a:t>
            </a:r>
            <a:endParaRPr lang="sr-Latn-BA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 anchor="ctr"/>
          <a:lstStyle/>
          <a:p>
            <a:r>
              <a:rPr lang="en-US" dirty="0" smtClean="0"/>
              <a:t>II </a:t>
            </a:r>
            <a:r>
              <a:rPr lang="en-US" dirty="0" err="1" smtClean="0"/>
              <a:t>gimnazije</a:t>
            </a:r>
            <a:endParaRPr lang="sr-Latn-BA" dirty="0"/>
          </a:p>
        </p:txBody>
      </p:sp>
    </p:spTree>
    <p:extLst>
      <p:ext uri="{BB962C8B-B14F-4D97-AF65-F5344CB8AC3E}">
        <p14:creationId xmlns:p14="http://schemas.microsoft.com/office/powerpoint/2010/main" val="33038245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720080"/>
          </a:xfrm>
        </p:spPr>
        <p:txBody>
          <a:bodyPr>
            <a:normAutofit/>
          </a:bodyPr>
          <a:lstStyle/>
          <a:p>
            <a:r>
              <a:rPr lang="sr-Latn-BA" sz="3200" dirty="0" smtClean="0"/>
              <a:t> JEDNODIMENZIONALNI</a:t>
            </a:r>
            <a:r>
              <a:rPr lang="en-US" sz="3200" dirty="0" smtClean="0"/>
              <a:t> NIZOVI-PRIMJERI</a:t>
            </a:r>
            <a:endParaRPr lang="sr-Latn-BA" sz="320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r-Latn-BA" smtClean="0"/>
              <a:t>Milenko Soldat</a:t>
            </a:r>
            <a:endParaRPr lang="sr-Latn-B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C9539-EA2C-4A1C-82FB-F381983AE14C}" type="slidenum">
              <a:rPr lang="sr-Latn-BA" smtClean="0"/>
              <a:t>10</a:t>
            </a:fld>
            <a:endParaRPr lang="sr-Latn-BA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213021-E4A6-42F4-9B6E-686E5FF6DEFB}" type="datetime1">
              <a:rPr lang="sr-Latn-BA" smtClean="0"/>
              <a:t>10.11.2013.</a:t>
            </a:fld>
            <a:endParaRPr lang="sr-Latn-BA"/>
          </a:p>
        </p:txBody>
      </p:sp>
      <p:sp>
        <p:nvSpPr>
          <p:cNvPr id="4" name="TextBox 3"/>
          <p:cNvSpPr txBox="1"/>
          <p:nvPr/>
        </p:nvSpPr>
        <p:spPr>
          <a:xfrm>
            <a:off x="107504" y="836712"/>
            <a:ext cx="8712968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BA" dirty="0">
                <a:solidFill>
                  <a:srgbClr val="0070C0"/>
                </a:solidFill>
              </a:rPr>
              <a:t>//Izracunati aritmeticku sredinu 10 realnih brojeva pomocu jednodimenzionalnog niza.</a:t>
            </a:r>
          </a:p>
          <a:p>
            <a:r>
              <a:rPr lang="sr-Latn-BA" dirty="0"/>
              <a:t>program Untitled;</a:t>
            </a:r>
          </a:p>
          <a:p>
            <a:r>
              <a:rPr lang="sr-Latn-BA" dirty="0">
                <a:solidFill>
                  <a:srgbClr val="C00000"/>
                </a:solidFill>
              </a:rPr>
              <a:t>type niz=array[1..10] of real;</a:t>
            </a:r>
          </a:p>
          <a:p>
            <a:r>
              <a:rPr lang="sr-Latn-BA" dirty="0">
                <a:solidFill>
                  <a:srgbClr val="C00000"/>
                </a:solidFill>
              </a:rPr>
              <a:t>var A:niz;</a:t>
            </a:r>
          </a:p>
          <a:p>
            <a:r>
              <a:rPr lang="sr-Latn-BA" dirty="0"/>
              <a:t>    i:integer;</a:t>
            </a:r>
          </a:p>
          <a:p>
            <a:r>
              <a:rPr lang="sr-Latn-BA" dirty="0"/>
              <a:t>    s,Asr:real;</a:t>
            </a:r>
          </a:p>
          <a:p>
            <a:r>
              <a:rPr lang="sr-Latn-BA" dirty="0"/>
              <a:t>begin</a:t>
            </a:r>
          </a:p>
          <a:p>
            <a:r>
              <a:rPr lang="sr-Latn-BA" dirty="0"/>
              <a:t>writeln('Unos clanova niza, i racunanje njihove sume');</a:t>
            </a:r>
          </a:p>
          <a:p>
            <a:r>
              <a:rPr lang="sr-Latn-BA" dirty="0"/>
              <a:t>s:=0;</a:t>
            </a:r>
          </a:p>
          <a:p>
            <a:r>
              <a:rPr lang="sr-Latn-BA" dirty="0"/>
              <a:t>for i := 1 to 10 do</a:t>
            </a:r>
          </a:p>
          <a:p>
            <a:r>
              <a:rPr lang="sr-Latn-BA" dirty="0"/>
              <a:t>begin</a:t>
            </a:r>
          </a:p>
          <a:p>
            <a:r>
              <a:rPr lang="sr-Latn-BA" dirty="0"/>
              <a:t>  write('A[',i,']=');</a:t>
            </a:r>
          </a:p>
          <a:p>
            <a:r>
              <a:rPr lang="sr-Latn-BA" dirty="0"/>
              <a:t>  readln(A[i]);</a:t>
            </a:r>
          </a:p>
          <a:p>
            <a:r>
              <a:rPr lang="sr-Latn-BA" dirty="0"/>
              <a:t>  s:=s+A[i];</a:t>
            </a:r>
          </a:p>
          <a:p>
            <a:r>
              <a:rPr lang="sr-Latn-BA" dirty="0"/>
              <a:t>end;</a:t>
            </a:r>
          </a:p>
          <a:p>
            <a:r>
              <a:rPr lang="sr-Latn-BA" dirty="0"/>
              <a:t>Asr:=s/10;</a:t>
            </a:r>
          </a:p>
          <a:p>
            <a:r>
              <a:rPr lang="sr-Latn-BA" dirty="0"/>
              <a:t>writeln('Asr=',Asr:10:2);</a:t>
            </a:r>
          </a:p>
          <a:p>
            <a:r>
              <a:rPr lang="sr-Latn-BA" dirty="0"/>
              <a:t>readln;</a:t>
            </a:r>
          </a:p>
          <a:p>
            <a:r>
              <a:rPr lang="sr-Latn-BA" dirty="0"/>
              <a:t>end.</a:t>
            </a:r>
          </a:p>
        </p:txBody>
      </p:sp>
    </p:spTree>
    <p:extLst>
      <p:ext uri="{BB962C8B-B14F-4D97-AF65-F5344CB8AC3E}">
        <p14:creationId xmlns:p14="http://schemas.microsoft.com/office/powerpoint/2010/main" val="110298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44624"/>
            <a:ext cx="8229600" cy="576064"/>
          </a:xfrm>
        </p:spPr>
        <p:txBody>
          <a:bodyPr>
            <a:normAutofit fontScale="90000"/>
          </a:bodyPr>
          <a:lstStyle/>
          <a:p>
            <a:r>
              <a:rPr lang="sr-Latn-BA" sz="3200" dirty="0" smtClean="0"/>
              <a:t> JEDNODIMENZIONALNI</a:t>
            </a:r>
            <a:r>
              <a:rPr lang="en-US" sz="3200" dirty="0" smtClean="0"/>
              <a:t> NIZOVI-PRIMJERI</a:t>
            </a:r>
            <a:endParaRPr lang="sr-Latn-BA" sz="320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r-Latn-BA" smtClean="0"/>
              <a:t>Milenko Soldat</a:t>
            </a:r>
            <a:endParaRPr lang="sr-Latn-B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C9539-EA2C-4A1C-82FB-F381983AE14C}" type="slidenum">
              <a:rPr lang="sr-Latn-BA" smtClean="0"/>
              <a:t>11</a:t>
            </a:fld>
            <a:endParaRPr lang="sr-Latn-BA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213021-E4A6-42F4-9B6E-686E5FF6DEFB}" type="datetime1">
              <a:rPr lang="sr-Latn-BA" smtClean="0"/>
              <a:t>10.11.2013.</a:t>
            </a:fld>
            <a:endParaRPr lang="sr-Latn-BA"/>
          </a:p>
        </p:txBody>
      </p:sp>
      <p:sp>
        <p:nvSpPr>
          <p:cNvPr id="4" name="TextBox 3"/>
          <p:cNvSpPr txBox="1"/>
          <p:nvPr/>
        </p:nvSpPr>
        <p:spPr>
          <a:xfrm>
            <a:off x="0" y="620688"/>
            <a:ext cx="9144000" cy="57554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0070C0"/>
                </a:solidFill>
              </a:rPr>
              <a:t>{</a:t>
            </a:r>
            <a:r>
              <a:rPr lang="sr-Latn-BA" sz="1600" dirty="0" smtClean="0">
                <a:solidFill>
                  <a:srgbClr val="0070C0"/>
                </a:solidFill>
              </a:rPr>
              <a:t>Sa </a:t>
            </a:r>
            <a:r>
              <a:rPr lang="sr-Latn-BA" sz="1600" dirty="0">
                <a:solidFill>
                  <a:srgbClr val="0070C0"/>
                </a:solidFill>
              </a:rPr>
              <a:t>tastature se unosi N realnih brojeva.Naci sumu pozitivnih i </a:t>
            </a:r>
            <a:r>
              <a:rPr lang="sr-Latn-BA" sz="1600" dirty="0" smtClean="0">
                <a:solidFill>
                  <a:srgbClr val="0070C0"/>
                </a:solidFill>
              </a:rPr>
              <a:t>proizvod</a:t>
            </a:r>
            <a:r>
              <a:rPr lang="en-US" sz="1600" dirty="0" smtClean="0">
                <a:solidFill>
                  <a:srgbClr val="0070C0"/>
                </a:solidFill>
              </a:rPr>
              <a:t> </a:t>
            </a:r>
            <a:r>
              <a:rPr lang="sr-Latn-BA" sz="1600" dirty="0" smtClean="0">
                <a:solidFill>
                  <a:srgbClr val="0070C0"/>
                </a:solidFill>
              </a:rPr>
              <a:t>negativnih</a:t>
            </a:r>
            <a:r>
              <a:rPr lang="sr-Latn-BA" sz="1600" dirty="0">
                <a:solidFill>
                  <a:srgbClr val="0070C0"/>
                </a:solidFill>
              </a:rPr>
              <a:t>. Odstampati manju </a:t>
            </a:r>
            <a:r>
              <a:rPr lang="sr-Latn-BA" sz="1600" dirty="0" smtClean="0">
                <a:solidFill>
                  <a:srgbClr val="0070C0"/>
                </a:solidFill>
              </a:rPr>
              <a:t>vrijednost</a:t>
            </a:r>
            <a:r>
              <a:rPr lang="en-US" sz="1600" dirty="0" smtClean="0">
                <a:solidFill>
                  <a:srgbClr val="0070C0"/>
                </a:solidFill>
              </a:rPr>
              <a:t>}</a:t>
            </a:r>
            <a:endParaRPr lang="sr-Latn-BA" sz="1600" dirty="0">
              <a:solidFill>
                <a:srgbClr val="0070C0"/>
              </a:solidFill>
            </a:endParaRPr>
          </a:p>
          <a:p>
            <a:r>
              <a:rPr lang="sr-Latn-BA" sz="1600" dirty="0"/>
              <a:t>program Untitled;</a:t>
            </a:r>
          </a:p>
          <a:p>
            <a:r>
              <a:rPr lang="sr-Latn-BA" sz="1600" dirty="0">
                <a:solidFill>
                  <a:srgbClr val="FF0000"/>
                </a:solidFill>
              </a:rPr>
              <a:t>type niz=array[1..100] of real;</a:t>
            </a:r>
          </a:p>
          <a:p>
            <a:r>
              <a:rPr lang="sr-Latn-BA" sz="1600" dirty="0">
                <a:solidFill>
                  <a:srgbClr val="FF0000"/>
                </a:solidFill>
              </a:rPr>
              <a:t>var A:niz;</a:t>
            </a:r>
          </a:p>
          <a:p>
            <a:r>
              <a:rPr lang="sr-Latn-BA" sz="1600" dirty="0"/>
              <a:t>    i,N:integer;</a:t>
            </a:r>
          </a:p>
          <a:p>
            <a:r>
              <a:rPr lang="sr-Latn-BA" sz="1600" dirty="0"/>
              <a:t>    s,p,min:real;</a:t>
            </a:r>
          </a:p>
          <a:p>
            <a:r>
              <a:rPr lang="sr-Latn-BA" sz="1600" dirty="0"/>
              <a:t>begin</a:t>
            </a:r>
          </a:p>
          <a:p>
            <a:r>
              <a:rPr lang="sr-Latn-BA" sz="1600" dirty="0"/>
              <a:t>writeln('Koliko niz ima clanova?');readln(N);</a:t>
            </a:r>
          </a:p>
          <a:p>
            <a:r>
              <a:rPr lang="sr-Latn-BA" sz="1600" dirty="0" smtClean="0"/>
              <a:t>s</a:t>
            </a:r>
            <a:r>
              <a:rPr lang="sr-Latn-BA" sz="1600" dirty="0"/>
              <a:t>:=0;p:=1;</a:t>
            </a:r>
          </a:p>
          <a:p>
            <a:r>
              <a:rPr lang="sr-Latn-BA" sz="1600" dirty="0"/>
              <a:t>for i := 1 to </a:t>
            </a:r>
            <a:r>
              <a:rPr lang="en-US" sz="1600" dirty="0"/>
              <a:t>N</a:t>
            </a:r>
            <a:r>
              <a:rPr lang="sr-Latn-BA" sz="1600" dirty="0" smtClean="0"/>
              <a:t> </a:t>
            </a:r>
            <a:r>
              <a:rPr lang="sr-Latn-BA" sz="1600" dirty="0"/>
              <a:t>do</a:t>
            </a:r>
          </a:p>
          <a:p>
            <a:r>
              <a:rPr lang="sr-Latn-BA" sz="1600" dirty="0"/>
              <a:t>begin</a:t>
            </a:r>
          </a:p>
          <a:p>
            <a:r>
              <a:rPr lang="sr-Latn-BA" sz="1600" dirty="0"/>
              <a:t>  write('A[',i,']=');readln(A[i]);</a:t>
            </a:r>
          </a:p>
          <a:p>
            <a:r>
              <a:rPr lang="sr-Latn-BA" sz="1600" dirty="0"/>
              <a:t>  if A[i]&lt;0 then</a:t>
            </a:r>
          </a:p>
          <a:p>
            <a:r>
              <a:rPr lang="sr-Latn-BA" sz="1600" dirty="0"/>
              <a:t>    p:=p*A[i]</a:t>
            </a:r>
          </a:p>
          <a:p>
            <a:r>
              <a:rPr lang="sr-Latn-BA" sz="1600" dirty="0"/>
              <a:t>  else</a:t>
            </a:r>
          </a:p>
          <a:p>
            <a:r>
              <a:rPr lang="sr-Latn-BA" sz="1600" dirty="0"/>
              <a:t>    s:=s+A[i];</a:t>
            </a:r>
          </a:p>
          <a:p>
            <a:r>
              <a:rPr lang="sr-Latn-BA" sz="1600" dirty="0"/>
              <a:t>end;</a:t>
            </a:r>
          </a:p>
          <a:p>
            <a:r>
              <a:rPr lang="sr-Latn-BA" sz="1600" dirty="0"/>
              <a:t>min:=s;</a:t>
            </a:r>
          </a:p>
          <a:p>
            <a:r>
              <a:rPr lang="sr-Latn-BA" sz="1600" dirty="0"/>
              <a:t>if p&lt;min then min:=p;</a:t>
            </a:r>
          </a:p>
          <a:p>
            <a:r>
              <a:rPr lang="sr-Latn-BA" sz="1600" dirty="0"/>
              <a:t>writeln('Manja vrijednost je=',min:10:2);</a:t>
            </a:r>
          </a:p>
          <a:p>
            <a:r>
              <a:rPr lang="sr-Latn-BA" sz="1600" dirty="0"/>
              <a:t>readln;</a:t>
            </a:r>
          </a:p>
          <a:p>
            <a:r>
              <a:rPr lang="sr-Latn-BA" sz="1600" dirty="0"/>
              <a:t>end.</a:t>
            </a:r>
          </a:p>
        </p:txBody>
      </p:sp>
    </p:spTree>
    <p:extLst>
      <p:ext uri="{BB962C8B-B14F-4D97-AF65-F5344CB8AC3E}">
        <p14:creationId xmlns:p14="http://schemas.microsoft.com/office/powerpoint/2010/main" val="28444853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720080"/>
          </a:xfrm>
        </p:spPr>
        <p:txBody>
          <a:bodyPr>
            <a:normAutofit/>
          </a:bodyPr>
          <a:lstStyle/>
          <a:p>
            <a:r>
              <a:rPr lang="sr-Latn-BA" sz="3200" dirty="0" smtClean="0"/>
              <a:t> NIZOVI</a:t>
            </a:r>
            <a:endParaRPr lang="sr-Latn-BA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764705"/>
            <a:ext cx="9144000" cy="532859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 err="1"/>
              <a:t>s</a:t>
            </a:r>
            <a:r>
              <a:rPr lang="en-US" sz="2400" dirty="0" err="1" smtClean="0"/>
              <a:t>u</a:t>
            </a:r>
            <a:r>
              <a:rPr lang="en-US" sz="2400" dirty="0" smtClean="0"/>
              <a:t> </a:t>
            </a:r>
            <a:r>
              <a:rPr lang="en-US" sz="2400" dirty="0" err="1" smtClean="0"/>
              <a:t>slo</a:t>
            </a:r>
            <a:r>
              <a:rPr lang="sr-Latn-BA" sz="2400" dirty="0" smtClean="0"/>
              <a:t>ž</a:t>
            </a:r>
            <a:r>
              <a:rPr lang="en-US" sz="2400" dirty="0" err="1" smtClean="0"/>
              <a:t>eni</a:t>
            </a:r>
            <a:r>
              <a:rPr lang="en-US" sz="2400" dirty="0" smtClean="0"/>
              <a:t> tip </a:t>
            </a:r>
            <a:r>
              <a:rPr lang="en-US" sz="2400" dirty="0" err="1" smtClean="0"/>
              <a:t>podatka</a:t>
            </a:r>
            <a:r>
              <a:rPr lang="en-US" sz="2400" dirty="0" smtClean="0"/>
              <a:t> u </a:t>
            </a:r>
            <a:r>
              <a:rPr lang="en-US" sz="2400" dirty="0" err="1" smtClean="0"/>
              <a:t>koji</a:t>
            </a:r>
            <a:r>
              <a:rPr lang="en-US" sz="2400" dirty="0" smtClean="0"/>
              <a:t> se </a:t>
            </a:r>
            <a:r>
              <a:rPr lang="en-US" sz="2400" dirty="0" err="1" smtClean="0"/>
              <a:t>mo</a:t>
            </a:r>
            <a:r>
              <a:rPr lang="sr-Latn-BA" sz="2400" dirty="0" smtClean="0"/>
              <a:t>ž</a:t>
            </a:r>
            <a:r>
              <a:rPr lang="en-US" sz="2400" dirty="0" smtClean="0"/>
              <a:t>e </a:t>
            </a:r>
            <a:r>
              <a:rPr lang="en-US" sz="2400" dirty="0" err="1" smtClean="0"/>
              <a:t>smjestiti</a:t>
            </a:r>
            <a:r>
              <a:rPr lang="en-US" sz="2400" dirty="0" smtClean="0"/>
              <a:t> vi</a:t>
            </a:r>
            <a:r>
              <a:rPr lang="sr-Latn-BA" sz="2400" dirty="0" smtClean="0"/>
              <a:t>še</a:t>
            </a:r>
            <a:r>
              <a:rPr lang="en-US" sz="2400" dirty="0" smtClean="0"/>
              <a:t> </a:t>
            </a:r>
            <a:r>
              <a:rPr lang="en-US" sz="2400" dirty="0" err="1" smtClean="0"/>
              <a:t>varijabli</a:t>
            </a:r>
            <a:r>
              <a:rPr lang="en-US" sz="2400" dirty="0" smtClean="0"/>
              <a:t>(</a:t>
            </a:r>
            <a:r>
              <a:rPr lang="en-US" sz="2400" dirty="0" err="1" smtClean="0"/>
              <a:t>podataka</a:t>
            </a:r>
            <a:r>
              <a:rPr lang="en-US" sz="2400" dirty="0" smtClean="0"/>
              <a:t>)</a:t>
            </a:r>
          </a:p>
          <a:p>
            <a:r>
              <a:rPr lang="sr-Latn-BA" sz="2400" dirty="0" smtClean="0"/>
              <a:t>JEDNODIMENZIONALNI </a:t>
            </a:r>
            <a:endParaRPr lang="en-US" sz="2400" dirty="0" smtClean="0"/>
          </a:p>
          <a:p>
            <a:pPr marL="0" indent="0">
              <a:buNone/>
            </a:pPr>
            <a:endParaRPr lang="en-US" sz="2400" dirty="0" smtClean="0"/>
          </a:p>
          <a:p>
            <a:pPr marL="0" indent="0">
              <a:buNone/>
            </a:pPr>
            <a:endParaRPr lang="en-US" sz="2400" dirty="0" smtClean="0"/>
          </a:p>
          <a:p>
            <a:r>
              <a:rPr lang="en-US" sz="2400" dirty="0" smtClean="0"/>
              <a:t>DVO</a:t>
            </a:r>
            <a:r>
              <a:rPr lang="sr-Latn-BA" sz="2400" dirty="0" smtClean="0"/>
              <a:t>DIMENZIONALNI </a:t>
            </a:r>
            <a:endParaRPr lang="en-US" sz="2400" dirty="0" smtClean="0"/>
          </a:p>
          <a:p>
            <a:pPr marL="0" indent="0">
              <a:buNone/>
            </a:pPr>
            <a:endParaRPr lang="en-US" sz="2400" dirty="0" smtClean="0"/>
          </a:p>
          <a:p>
            <a:pPr marL="0" indent="0">
              <a:buNone/>
            </a:pPr>
            <a:endParaRPr lang="en-US" sz="2400" dirty="0" smtClean="0"/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sz="2400" dirty="0" smtClean="0"/>
          </a:p>
          <a:p>
            <a:pPr marL="0" indent="0">
              <a:buNone/>
            </a:pPr>
            <a:endParaRPr lang="en-US" sz="2400" dirty="0" smtClean="0"/>
          </a:p>
          <a:p>
            <a:pPr marL="0" indent="0">
              <a:buNone/>
            </a:pPr>
            <a:endParaRPr lang="en-US" sz="2400" dirty="0" smtClean="0"/>
          </a:p>
          <a:p>
            <a:r>
              <a:rPr lang="en-US" sz="2400" dirty="0" smtClean="0"/>
              <a:t>VI</a:t>
            </a:r>
            <a:r>
              <a:rPr lang="sr-Latn-BA" sz="2400" dirty="0" smtClean="0"/>
              <a:t>Š</a:t>
            </a:r>
            <a:r>
              <a:rPr lang="en-US" sz="2400" dirty="0" smtClean="0"/>
              <a:t>E</a:t>
            </a:r>
            <a:r>
              <a:rPr lang="sr-Latn-BA" sz="2400" dirty="0" smtClean="0"/>
              <a:t>DIMENZIONALNI </a:t>
            </a:r>
            <a:endParaRPr lang="en-US" sz="2400" dirty="0" smtClean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39965490"/>
              </p:ext>
            </p:extLst>
          </p:nvPr>
        </p:nvGraphicFramePr>
        <p:xfrm>
          <a:off x="467544" y="1700808"/>
          <a:ext cx="6095997" cy="3708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77333"/>
                <a:gridCol w="677333"/>
                <a:gridCol w="677333"/>
                <a:gridCol w="677333"/>
                <a:gridCol w="677333"/>
                <a:gridCol w="677333"/>
                <a:gridCol w="677333"/>
                <a:gridCol w="677333"/>
                <a:gridCol w="677333"/>
              </a:tblGrid>
              <a:tr h="370840">
                <a:tc>
                  <a:txBody>
                    <a:bodyPr/>
                    <a:lstStyle/>
                    <a:p>
                      <a:endParaRPr lang="sr-Latn-B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r-Latn-B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r-Latn-B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r-Latn-B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r-Latn-B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r-Latn-B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r-Latn-B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r-Latn-B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r-Latn-BA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61307019"/>
              </p:ext>
            </p:extLst>
          </p:nvPr>
        </p:nvGraphicFramePr>
        <p:xfrm>
          <a:off x="251520" y="3068960"/>
          <a:ext cx="6096000" cy="18542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  <a:gridCol w="609600"/>
              </a:tblGrid>
              <a:tr h="370840">
                <a:tc>
                  <a:txBody>
                    <a:bodyPr/>
                    <a:lstStyle/>
                    <a:p>
                      <a:endParaRPr lang="sr-Latn-B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r-Latn-B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r-Latn-B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r-Latn-B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r-Latn-B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r-Latn-B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r-Latn-B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r-Latn-B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r-Latn-B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r-Latn-BA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sr-Latn-B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r-Latn-B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r-Latn-B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r-Latn-B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r-Latn-B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r-Latn-B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r-Latn-B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r-Latn-B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r-Latn-B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r-Latn-BA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sr-Latn-B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r-Latn-B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r-Latn-B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r-Latn-B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r-Latn-B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r-Latn-B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r-Latn-B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r-Latn-B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r-Latn-B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r-Latn-BA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sr-Latn-B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r-Latn-B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r-Latn-B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r-Latn-B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r-Latn-B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r-Latn-B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r-Latn-B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r-Latn-B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r-Latn-B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r-Latn-BA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sr-Latn-B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r-Latn-B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r-Latn-B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r-Latn-B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r-Latn-B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r-Latn-B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r-Latn-B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r-Latn-B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r-Latn-B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r-Latn-BA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r-Latn-BA" smtClean="0"/>
              <a:t>Milenko Soldat</a:t>
            </a:r>
            <a:endParaRPr lang="sr-Latn-B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C9539-EA2C-4A1C-82FB-F381983AE14C}" type="slidenum">
              <a:rPr lang="sr-Latn-BA" smtClean="0"/>
              <a:t>2</a:t>
            </a:fld>
            <a:endParaRPr lang="sr-Latn-BA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213021-E4A6-42F4-9B6E-686E5FF6DEFB}" type="datetime1">
              <a:rPr lang="sr-Latn-BA" smtClean="0"/>
              <a:t>10.11.2013.</a:t>
            </a:fld>
            <a:endParaRPr lang="sr-Latn-BA"/>
          </a:p>
        </p:txBody>
      </p:sp>
    </p:spTree>
    <p:extLst>
      <p:ext uri="{BB962C8B-B14F-4D97-AF65-F5344CB8AC3E}">
        <p14:creationId xmlns:p14="http://schemas.microsoft.com/office/powerpoint/2010/main" val="6682606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720080"/>
          </a:xfrm>
        </p:spPr>
        <p:txBody>
          <a:bodyPr>
            <a:normAutofit/>
          </a:bodyPr>
          <a:lstStyle/>
          <a:p>
            <a:r>
              <a:rPr lang="sr-Latn-BA" sz="3200" dirty="0" smtClean="0"/>
              <a:t> JEDNODIMENZIONALNI</a:t>
            </a:r>
            <a:r>
              <a:rPr lang="en-US" sz="3200" dirty="0" smtClean="0"/>
              <a:t> NIZOVI</a:t>
            </a:r>
            <a:endParaRPr lang="sr-Latn-BA" sz="320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r-Latn-BA" smtClean="0"/>
              <a:t>Milenko Soldat</a:t>
            </a:r>
            <a:endParaRPr lang="sr-Latn-B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C9539-EA2C-4A1C-82FB-F381983AE14C}" type="slidenum">
              <a:rPr lang="sr-Latn-BA" smtClean="0"/>
              <a:t>3</a:t>
            </a:fld>
            <a:endParaRPr lang="sr-Latn-BA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213021-E4A6-42F4-9B6E-686E5FF6DEFB}" type="datetime1">
              <a:rPr lang="sr-Latn-BA" smtClean="0"/>
              <a:t>10.11.2013.</a:t>
            </a:fld>
            <a:endParaRPr lang="sr-Latn-BA"/>
          </a:p>
        </p:txBody>
      </p:sp>
      <p:sp>
        <p:nvSpPr>
          <p:cNvPr id="10" name="TextBox 9"/>
          <p:cNvSpPr txBox="1"/>
          <p:nvPr/>
        </p:nvSpPr>
        <p:spPr>
          <a:xfrm>
            <a:off x="0" y="980728"/>
            <a:ext cx="4716016" cy="830997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400" dirty="0" err="1" smtClean="0"/>
              <a:t>Sintaksa</a:t>
            </a:r>
            <a:r>
              <a:rPr lang="en-US" sz="2400" dirty="0" smtClean="0"/>
              <a:t>:</a:t>
            </a:r>
          </a:p>
          <a:p>
            <a:r>
              <a:rPr lang="en-US" sz="2400" dirty="0" err="1" smtClean="0"/>
              <a:t>Var</a:t>
            </a:r>
            <a:r>
              <a:rPr lang="en-US" sz="2400" dirty="0" smtClean="0"/>
              <a:t> </a:t>
            </a:r>
            <a:r>
              <a:rPr lang="en-US" sz="2400" b="1" dirty="0" err="1" smtClean="0">
                <a:solidFill>
                  <a:srgbClr val="002060"/>
                </a:solidFill>
              </a:rPr>
              <a:t>imeNiza</a:t>
            </a:r>
            <a:r>
              <a:rPr lang="en-US" sz="2400" dirty="0" smtClean="0"/>
              <a:t> : </a:t>
            </a:r>
            <a:r>
              <a:rPr lang="en-US" sz="2400" b="1" dirty="0" smtClean="0">
                <a:solidFill>
                  <a:srgbClr val="C00000"/>
                </a:solidFill>
              </a:rPr>
              <a:t>array[</a:t>
            </a:r>
            <a:r>
              <a:rPr lang="en-US" sz="2400" dirty="0" err="1" smtClean="0">
                <a:solidFill>
                  <a:schemeClr val="accent6">
                    <a:lumMod val="50000"/>
                  </a:schemeClr>
                </a:solidFill>
              </a:rPr>
              <a:t>pv</a:t>
            </a:r>
            <a:r>
              <a:rPr lang="en-US" sz="2400" dirty="0" smtClean="0"/>
              <a:t> </a:t>
            </a:r>
            <a:r>
              <a:rPr lang="en-US" sz="2400" b="1" dirty="0" smtClean="0">
                <a:solidFill>
                  <a:srgbClr val="C00000"/>
                </a:solidFill>
              </a:rPr>
              <a:t>..</a:t>
            </a:r>
            <a:r>
              <a:rPr lang="en-US" sz="2400" dirty="0" smtClean="0"/>
              <a:t> </a:t>
            </a:r>
            <a:r>
              <a:rPr lang="en-US" sz="2400" dirty="0" err="1">
                <a:solidFill>
                  <a:schemeClr val="accent6">
                    <a:lumMod val="50000"/>
                  </a:schemeClr>
                </a:solidFill>
              </a:rPr>
              <a:t>k</a:t>
            </a:r>
            <a:r>
              <a:rPr lang="en-US" sz="2400" dirty="0" err="1" smtClean="0">
                <a:solidFill>
                  <a:schemeClr val="accent6">
                    <a:lumMod val="50000"/>
                  </a:schemeClr>
                </a:solidFill>
              </a:rPr>
              <a:t>v</a:t>
            </a:r>
            <a:r>
              <a:rPr lang="en-US" sz="2400" b="1" dirty="0" smtClean="0">
                <a:solidFill>
                  <a:srgbClr val="C00000"/>
                </a:solidFill>
              </a:rPr>
              <a:t>]</a:t>
            </a:r>
            <a:r>
              <a:rPr lang="en-US" sz="2400" dirty="0" smtClean="0">
                <a:solidFill>
                  <a:srgbClr val="C00000"/>
                </a:solidFill>
              </a:rPr>
              <a:t> </a:t>
            </a:r>
            <a:r>
              <a:rPr lang="en-US" sz="2400" b="1" dirty="0" smtClean="0"/>
              <a:t>of</a:t>
            </a:r>
            <a:r>
              <a:rPr lang="en-US" sz="2400" dirty="0" smtClean="0"/>
              <a:t> </a:t>
            </a:r>
            <a:r>
              <a:rPr lang="en-US" sz="2400" b="1" i="1" dirty="0" smtClean="0">
                <a:solidFill>
                  <a:srgbClr val="00B050"/>
                </a:solidFill>
              </a:rPr>
              <a:t>tip</a:t>
            </a:r>
            <a:r>
              <a:rPr lang="en-US" sz="2400" dirty="0" smtClean="0"/>
              <a:t>;</a:t>
            </a:r>
            <a:endParaRPr lang="sr-Latn-BA" sz="2400" dirty="0"/>
          </a:p>
        </p:txBody>
      </p:sp>
      <p:sp>
        <p:nvSpPr>
          <p:cNvPr id="11" name="TextBox 10"/>
          <p:cNvSpPr txBox="1"/>
          <p:nvPr/>
        </p:nvSpPr>
        <p:spPr>
          <a:xfrm>
            <a:off x="0" y="2618921"/>
            <a:ext cx="90364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300" dirty="0" err="1" smtClean="0"/>
              <a:t>Var</a:t>
            </a:r>
            <a:r>
              <a:rPr lang="en-US" sz="2300" dirty="0" smtClean="0"/>
              <a:t> </a:t>
            </a:r>
            <a:r>
              <a:rPr lang="en-US" sz="2300" b="1" dirty="0" smtClean="0">
                <a:solidFill>
                  <a:srgbClr val="002060"/>
                </a:solidFill>
              </a:rPr>
              <a:t>A</a:t>
            </a:r>
            <a:r>
              <a:rPr lang="en-US" sz="2300" dirty="0" smtClean="0"/>
              <a:t> : </a:t>
            </a:r>
            <a:r>
              <a:rPr lang="en-US" sz="2300" b="1" dirty="0" smtClean="0">
                <a:solidFill>
                  <a:srgbClr val="C00000"/>
                </a:solidFill>
              </a:rPr>
              <a:t>array[</a:t>
            </a:r>
            <a:r>
              <a:rPr lang="en-US" sz="2300" dirty="0">
                <a:solidFill>
                  <a:schemeClr val="accent6">
                    <a:lumMod val="50000"/>
                  </a:schemeClr>
                </a:solidFill>
              </a:rPr>
              <a:t>1</a:t>
            </a:r>
            <a:r>
              <a:rPr lang="en-US" sz="2300" dirty="0" smtClean="0"/>
              <a:t> </a:t>
            </a:r>
            <a:r>
              <a:rPr lang="en-US" sz="2300" b="1" dirty="0" smtClean="0">
                <a:solidFill>
                  <a:srgbClr val="C00000"/>
                </a:solidFill>
              </a:rPr>
              <a:t>..</a:t>
            </a:r>
            <a:r>
              <a:rPr lang="en-US" sz="2300" dirty="0" smtClean="0"/>
              <a:t> </a:t>
            </a:r>
            <a:r>
              <a:rPr lang="en-US" sz="2300" dirty="0">
                <a:solidFill>
                  <a:schemeClr val="accent6">
                    <a:lumMod val="50000"/>
                  </a:schemeClr>
                </a:solidFill>
              </a:rPr>
              <a:t>7</a:t>
            </a:r>
            <a:r>
              <a:rPr lang="en-US" sz="2300" b="1" dirty="0" smtClean="0">
                <a:solidFill>
                  <a:srgbClr val="C00000"/>
                </a:solidFill>
              </a:rPr>
              <a:t>]</a:t>
            </a:r>
            <a:r>
              <a:rPr lang="en-US" sz="2300" dirty="0" smtClean="0">
                <a:solidFill>
                  <a:srgbClr val="C00000"/>
                </a:solidFill>
              </a:rPr>
              <a:t> </a:t>
            </a:r>
            <a:r>
              <a:rPr lang="en-US" sz="2300" b="1" dirty="0" smtClean="0"/>
              <a:t>of</a:t>
            </a:r>
            <a:r>
              <a:rPr lang="en-US" sz="2300" dirty="0" smtClean="0"/>
              <a:t> </a:t>
            </a:r>
            <a:r>
              <a:rPr lang="en-US" sz="2300" b="1" dirty="0" smtClean="0">
                <a:solidFill>
                  <a:srgbClr val="00B050"/>
                </a:solidFill>
              </a:rPr>
              <a:t>integer</a:t>
            </a:r>
            <a:r>
              <a:rPr lang="en-US" sz="2300" dirty="0" smtClean="0"/>
              <a:t>; </a:t>
            </a:r>
            <a:r>
              <a:rPr lang="en-US" sz="2300" dirty="0" smtClean="0">
                <a:solidFill>
                  <a:srgbClr val="0070C0"/>
                </a:solidFill>
              </a:rPr>
              <a:t>//</a:t>
            </a:r>
            <a:r>
              <a:rPr lang="en-US" sz="2300" dirty="0" err="1" smtClean="0">
                <a:solidFill>
                  <a:srgbClr val="0070C0"/>
                </a:solidFill>
              </a:rPr>
              <a:t>niz</a:t>
            </a:r>
            <a:r>
              <a:rPr lang="en-US" sz="2300" dirty="0" smtClean="0">
                <a:solidFill>
                  <a:srgbClr val="0070C0"/>
                </a:solidFill>
              </a:rPr>
              <a:t> A od (7-1+1=) 7 </a:t>
            </a:r>
            <a:r>
              <a:rPr lang="sr-Latn-BA" sz="2300" dirty="0" err="1">
                <a:solidFill>
                  <a:srgbClr val="0070C0"/>
                </a:solidFill>
              </a:rPr>
              <a:t>č</a:t>
            </a:r>
            <a:r>
              <a:rPr lang="en-US" sz="2300" dirty="0" err="1" smtClean="0">
                <a:solidFill>
                  <a:srgbClr val="0070C0"/>
                </a:solidFill>
              </a:rPr>
              <a:t>lanova</a:t>
            </a:r>
            <a:r>
              <a:rPr lang="en-US" sz="2300" dirty="0" smtClean="0">
                <a:solidFill>
                  <a:srgbClr val="0070C0"/>
                </a:solidFill>
              </a:rPr>
              <a:t> </a:t>
            </a:r>
            <a:r>
              <a:rPr lang="en-US" sz="2300" dirty="0" err="1" smtClean="0">
                <a:solidFill>
                  <a:srgbClr val="0070C0"/>
                </a:solidFill>
              </a:rPr>
              <a:t>tipa</a:t>
            </a:r>
            <a:r>
              <a:rPr lang="en-US" sz="2300" dirty="0" smtClean="0">
                <a:solidFill>
                  <a:srgbClr val="0070C0"/>
                </a:solidFill>
              </a:rPr>
              <a:t> integer</a:t>
            </a:r>
            <a:endParaRPr lang="sr-Latn-BA" sz="2300" dirty="0" smtClean="0">
              <a:solidFill>
                <a:srgbClr val="0070C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716016" y="980728"/>
            <a:ext cx="4248472" cy="1015663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000" dirty="0" err="1" smtClean="0"/>
              <a:t>Pv</a:t>
            </a:r>
            <a:r>
              <a:rPr lang="en-US" sz="2000" dirty="0" smtClean="0"/>
              <a:t>---</a:t>
            </a:r>
            <a:r>
              <a:rPr lang="en-US" sz="2000" dirty="0" err="1" smtClean="0"/>
              <a:t>po</a:t>
            </a:r>
            <a:r>
              <a:rPr lang="sr-Latn-BA" sz="2000" dirty="0" smtClean="0"/>
              <a:t>č</a:t>
            </a:r>
            <a:r>
              <a:rPr lang="en-US" sz="2000" dirty="0" err="1" smtClean="0"/>
              <a:t>etna</a:t>
            </a:r>
            <a:r>
              <a:rPr lang="en-US" sz="2000" dirty="0" smtClean="0"/>
              <a:t> </a:t>
            </a:r>
            <a:r>
              <a:rPr lang="en-US" sz="2000" dirty="0" err="1" smtClean="0"/>
              <a:t>vrijednost</a:t>
            </a:r>
            <a:r>
              <a:rPr lang="en-US" sz="2000" dirty="0" smtClean="0"/>
              <a:t>(=1)</a:t>
            </a:r>
          </a:p>
          <a:p>
            <a:r>
              <a:rPr lang="en-US" sz="2000" dirty="0" err="1" smtClean="0"/>
              <a:t>Kv</a:t>
            </a:r>
            <a:r>
              <a:rPr lang="en-US" sz="2000" dirty="0" smtClean="0"/>
              <a:t>---</a:t>
            </a:r>
            <a:r>
              <a:rPr lang="en-US" sz="2000" dirty="0" err="1" smtClean="0"/>
              <a:t>krajnja</a:t>
            </a:r>
            <a:r>
              <a:rPr lang="en-US" sz="2000" dirty="0" smtClean="0"/>
              <a:t> </a:t>
            </a:r>
            <a:r>
              <a:rPr lang="en-US" sz="2000" dirty="0" err="1" smtClean="0"/>
              <a:t>vrijednost</a:t>
            </a:r>
            <a:r>
              <a:rPr lang="en-US" sz="2000" dirty="0" smtClean="0"/>
              <a:t>( </a:t>
            </a:r>
            <a:r>
              <a:rPr lang="en-US" sz="2000" dirty="0" err="1" smtClean="0"/>
              <a:t>iz</a:t>
            </a:r>
            <a:r>
              <a:rPr lang="en-US" sz="2000" dirty="0" smtClean="0"/>
              <a:t> N)</a:t>
            </a:r>
          </a:p>
          <a:p>
            <a:r>
              <a:rPr lang="en-US" sz="2000" dirty="0" err="1" smtClean="0"/>
              <a:t>Kv</a:t>
            </a:r>
            <a:r>
              <a:rPr lang="en-US" sz="2000" dirty="0" smtClean="0"/>
              <a:t>---</a:t>
            </a:r>
            <a:r>
              <a:rPr lang="en-US" sz="2000" dirty="0" err="1" smtClean="0"/>
              <a:t>broj</a:t>
            </a:r>
            <a:r>
              <a:rPr lang="en-US" sz="2000" dirty="0" smtClean="0"/>
              <a:t> </a:t>
            </a:r>
            <a:r>
              <a:rPr lang="sr-Latn-BA" sz="2000" dirty="0" err="1"/>
              <a:t>č</a:t>
            </a:r>
            <a:r>
              <a:rPr lang="en-US" sz="2000" dirty="0" err="1" smtClean="0"/>
              <a:t>lanova</a:t>
            </a:r>
            <a:r>
              <a:rPr lang="en-US" sz="2000" dirty="0" smtClean="0"/>
              <a:t> </a:t>
            </a:r>
            <a:r>
              <a:rPr lang="en-US" sz="2000" dirty="0" err="1" smtClean="0"/>
              <a:t>niza</a:t>
            </a:r>
            <a:r>
              <a:rPr lang="en-US" sz="2000" dirty="0" smtClean="0"/>
              <a:t> </a:t>
            </a:r>
            <a:r>
              <a:rPr lang="en-US" sz="2000" dirty="0" err="1" smtClean="0"/>
              <a:t>tipa</a:t>
            </a:r>
            <a:r>
              <a:rPr lang="en-US" sz="2000" dirty="0" smtClean="0"/>
              <a:t> </a:t>
            </a:r>
            <a:r>
              <a:rPr lang="en-US" sz="2000" b="1" i="1" dirty="0" smtClean="0">
                <a:solidFill>
                  <a:srgbClr val="00B050"/>
                </a:solidFill>
              </a:rPr>
              <a:t>tip</a:t>
            </a:r>
            <a:endParaRPr lang="sr-Latn-BA" sz="2000" b="1" i="1" dirty="0">
              <a:solidFill>
                <a:srgbClr val="00B05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0" y="3274184"/>
            <a:ext cx="9144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u="sng" dirty="0" err="1" smtClean="0"/>
              <a:t>Pridru</a:t>
            </a:r>
            <a:r>
              <a:rPr lang="sr-Latn-BA" sz="2400" b="1" u="sng" dirty="0" smtClean="0"/>
              <a:t>ž</a:t>
            </a:r>
            <a:r>
              <a:rPr lang="en-US" sz="2400" b="1" u="sng" dirty="0" err="1" smtClean="0"/>
              <a:t>ivanje</a:t>
            </a:r>
            <a:r>
              <a:rPr lang="en-US" sz="2400" b="1" u="sng" dirty="0" smtClean="0"/>
              <a:t> </a:t>
            </a:r>
            <a:r>
              <a:rPr lang="en-US" sz="2400" b="1" u="sng" dirty="0" err="1" smtClean="0"/>
              <a:t>vrijednosti</a:t>
            </a:r>
            <a:r>
              <a:rPr lang="en-US" sz="2400" b="1" u="sng" dirty="0" smtClean="0"/>
              <a:t> </a:t>
            </a:r>
            <a:r>
              <a:rPr lang="sr-Latn-BA" sz="2400" b="1" u="sng" dirty="0" err="1"/>
              <a:t>č</a:t>
            </a:r>
            <a:r>
              <a:rPr lang="en-US" sz="2400" b="1" u="sng" dirty="0" err="1" smtClean="0"/>
              <a:t>lanu</a:t>
            </a:r>
            <a:r>
              <a:rPr lang="en-US" sz="2400" b="1" u="sng" dirty="0" smtClean="0"/>
              <a:t> </a:t>
            </a:r>
            <a:r>
              <a:rPr lang="en-US" sz="2400" b="1" u="sng" dirty="0" err="1" smtClean="0"/>
              <a:t>niza</a:t>
            </a:r>
            <a:r>
              <a:rPr lang="en-US" sz="2400" b="1" u="sng" dirty="0" smtClean="0"/>
              <a:t>:</a:t>
            </a:r>
          </a:p>
          <a:p>
            <a:r>
              <a:rPr lang="en-US" sz="2400" dirty="0" smtClean="0"/>
              <a:t>A[</a:t>
            </a:r>
            <a:r>
              <a:rPr lang="en-US" sz="2400" dirty="0" smtClean="0">
                <a:solidFill>
                  <a:schemeClr val="accent6">
                    <a:lumMod val="50000"/>
                  </a:schemeClr>
                </a:solidFill>
              </a:rPr>
              <a:t>1</a:t>
            </a:r>
            <a:r>
              <a:rPr lang="en-US" sz="2400" dirty="0" smtClean="0"/>
              <a:t>]:=2 ; A[</a:t>
            </a:r>
            <a:r>
              <a:rPr lang="en-US" sz="2400" dirty="0" smtClean="0">
                <a:solidFill>
                  <a:schemeClr val="accent6">
                    <a:lumMod val="50000"/>
                  </a:schemeClr>
                </a:solidFill>
              </a:rPr>
              <a:t>2</a:t>
            </a:r>
            <a:r>
              <a:rPr lang="en-US" sz="2400" dirty="0" smtClean="0"/>
              <a:t>]:=</a:t>
            </a:r>
            <a:r>
              <a:rPr lang="en-US" sz="2400" dirty="0"/>
              <a:t>7</a:t>
            </a:r>
            <a:r>
              <a:rPr lang="en-US" sz="2400" dirty="0" smtClean="0"/>
              <a:t> ; A[</a:t>
            </a:r>
            <a:r>
              <a:rPr lang="en-US" sz="2400" dirty="0" smtClean="0">
                <a:solidFill>
                  <a:schemeClr val="accent6">
                    <a:lumMod val="50000"/>
                  </a:schemeClr>
                </a:solidFill>
              </a:rPr>
              <a:t>3</a:t>
            </a:r>
            <a:r>
              <a:rPr lang="en-US" sz="2400" dirty="0" smtClean="0"/>
              <a:t>]:=12 ;</a:t>
            </a:r>
            <a:r>
              <a:rPr lang="en-US" sz="2400" dirty="0"/>
              <a:t> </a:t>
            </a:r>
            <a:r>
              <a:rPr lang="en-US" sz="2400" dirty="0" smtClean="0"/>
              <a:t>A[</a:t>
            </a:r>
            <a:r>
              <a:rPr lang="en-US" sz="2400" dirty="0" smtClean="0">
                <a:solidFill>
                  <a:schemeClr val="accent6">
                    <a:lumMod val="50000"/>
                  </a:schemeClr>
                </a:solidFill>
              </a:rPr>
              <a:t>4</a:t>
            </a:r>
            <a:r>
              <a:rPr lang="en-US" sz="2400" dirty="0" smtClean="0"/>
              <a:t>]:=17 ;</a:t>
            </a:r>
            <a:r>
              <a:rPr lang="en-US" sz="2400" dirty="0"/>
              <a:t> </a:t>
            </a:r>
            <a:r>
              <a:rPr lang="en-US" sz="2400" dirty="0" smtClean="0"/>
              <a:t>A[</a:t>
            </a:r>
            <a:r>
              <a:rPr lang="en-US" sz="2400" dirty="0" smtClean="0">
                <a:solidFill>
                  <a:schemeClr val="accent6">
                    <a:lumMod val="50000"/>
                  </a:schemeClr>
                </a:solidFill>
              </a:rPr>
              <a:t>5</a:t>
            </a:r>
            <a:r>
              <a:rPr lang="en-US" sz="2400" dirty="0" smtClean="0"/>
              <a:t>]:=-22 ;</a:t>
            </a:r>
            <a:r>
              <a:rPr lang="en-US" sz="2400" dirty="0"/>
              <a:t> </a:t>
            </a:r>
            <a:r>
              <a:rPr lang="en-US" sz="2400" dirty="0" smtClean="0"/>
              <a:t>A[</a:t>
            </a:r>
            <a:r>
              <a:rPr lang="en-US" sz="2400" dirty="0" smtClean="0">
                <a:solidFill>
                  <a:schemeClr val="accent6">
                    <a:lumMod val="50000"/>
                  </a:schemeClr>
                </a:solidFill>
              </a:rPr>
              <a:t>6</a:t>
            </a:r>
            <a:r>
              <a:rPr lang="en-US" sz="2400" dirty="0" smtClean="0"/>
              <a:t>]:=-2 ;</a:t>
            </a:r>
            <a:r>
              <a:rPr lang="en-US" sz="2400" dirty="0"/>
              <a:t> </a:t>
            </a:r>
            <a:r>
              <a:rPr lang="en-US" sz="2400" dirty="0" smtClean="0"/>
              <a:t>A[</a:t>
            </a:r>
            <a:r>
              <a:rPr lang="en-US" sz="2400" dirty="0" smtClean="0">
                <a:solidFill>
                  <a:schemeClr val="accent6">
                    <a:lumMod val="50000"/>
                  </a:schemeClr>
                </a:solidFill>
              </a:rPr>
              <a:t>7</a:t>
            </a:r>
            <a:r>
              <a:rPr lang="en-US" sz="2400" dirty="0" smtClean="0"/>
              <a:t>]:=32 ;</a:t>
            </a:r>
            <a:endParaRPr lang="sr-Latn-BA" sz="2400" dirty="0" smtClean="0"/>
          </a:p>
        </p:txBody>
      </p:sp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31188221"/>
              </p:ext>
            </p:extLst>
          </p:nvPr>
        </p:nvGraphicFramePr>
        <p:xfrm>
          <a:off x="179512" y="4858360"/>
          <a:ext cx="6095999" cy="3708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70857"/>
                <a:gridCol w="870857"/>
                <a:gridCol w="870857"/>
                <a:gridCol w="870857"/>
                <a:gridCol w="870857"/>
                <a:gridCol w="870857"/>
                <a:gridCol w="870857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2</a:t>
                      </a:r>
                      <a:endParaRPr lang="sr-Latn-BA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7</a:t>
                      </a:r>
                      <a:endParaRPr lang="sr-Latn-BA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12</a:t>
                      </a:r>
                      <a:endParaRPr lang="sr-Latn-BA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17</a:t>
                      </a:r>
                      <a:endParaRPr lang="sr-Latn-BA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-22</a:t>
                      </a:r>
                      <a:endParaRPr lang="sr-Latn-BA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-2</a:t>
                      </a:r>
                      <a:endParaRPr lang="sr-Latn-BA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32</a:t>
                      </a:r>
                      <a:endParaRPr lang="sr-Latn-BA" b="1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5" name="TextBox 14"/>
          <p:cNvSpPr txBox="1"/>
          <p:nvPr/>
        </p:nvSpPr>
        <p:spPr>
          <a:xfrm>
            <a:off x="0" y="4282296"/>
            <a:ext cx="39239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u="sng" dirty="0" err="1" smtClean="0"/>
              <a:t>Stanje</a:t>
            </a:r>
            <a:r>
              <a:rPr lang="en-US" sz="2400" b="1" u="sng" dirty="0" smtClean="0"/>
              <a:t> u </a:t>
            </a:r>
            <a:r>
              <a:rPr lang="en-US" sz="2400" b="1" u="sng" dirty="0" err="1" smtClean="0"/>
              <a:t>memoriji</a:t>
            </a:r>
            <a:r>
              <a:rPr lang="en-US" sz="2400" b="1" u="sng" dirty="0" smtClean="0"/>
              <a:t>:</a:t>
            </a:r>
            <a:endParaRPr lang="sr-Latn-BA" sz="2400" b="1" u="sng" dirty="0"/>
          </a:p>
        </p:txBody>
      </p:sp>
      <p:sp>
        <p:nvSpPr>
          <p:cNvPr id="16" name="TextBox 15"/>
          <p:cNvSpPr txBox="1"/>
          <p:nvPr/>
        </p:nvSpPr>
        <p:spPr>
          <a:xfrm>
            <a:off x="0" y="2183551"/>
            <a:ext cx="12778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u="sng" dirty="0" err="1" smtClean="0"/>
              <a:t>Primjer</a:t>
            </a:r>
            <a:r>
              <a:rPr lang="en-US" sz="2400" b="1" u="sng" dirty="0" smtClean="0"/>
              <a:t> </a:t>
            </a:r>
            <a:endParaRPr lang="sr-Latn-BA" sz="2400" b="1" u="sng" dirty="0"/>
          </a:p>
        </p:txBody>
      </p:sp>
      <p:sp>
        <p:nvSpPr>
          <p:cNvPr id="17" name="TextBox 16"/>
          <p:cNvSpPr txBox="1"/>
          <p:nvPr/>
        </p:nvSpPr>
        <p:spPr>
          <a:xfrm>
            <a:off x="467544" y="5296179"/>
            <a:ext cx="36004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 smtClean="0">
                <a:solidFill>
                  <a:schemeClr val="accent6">
                    <a:lumMod val="50000"/>
                  </a:schemeClr>
                </a:solidFill>
              </a:rPr>
              <a:t>1</a:t>
            </a:r>
            <a:endParaRPr lang="sr-Latn-BA" sz="14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1343641" y="5296179"/>
            <a:ext cx="36004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solidFill>
                  <a:schemeClr val="accent6">
                    <a:lumMod val="50000"/>
                  </a:schemeClr>
                </a:solidFill>
              </a:rPr>
              <a:t>2</a:t>
            </a:r>
            <a:endParaRPr lang="sr-Latn-BA" sz="14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2219738" y="5296179"/>
            <a:ext cx="36004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solidFill>
                  <a:schemeClr val="accent6">
                    <a:lumMod val="50000"/>
                  </a:schemeClr>
                </a:solidFill>
              </a:rPr>
              <a:t>3</a:t>
            </a:r>
            <a:endParaRPr lang="sr-Latn-BA" sz="14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3095835" y="5296179"/>
            <a:ext cx="36004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solidFill>
                  <a:schemeClr val="accent6">
                    <a:lumMod val="50000"/>
                  </a:schemeClr>
                </a:solidFill>
              </a:rPr>
              <a:t>4</a:t>
            </a:r>
            <a:endParaRPr lang="sr-Latn-BA" sz="14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3971932" y="5296179"/>
            <a:ext cx="36004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solidFill>
                  <a:schemeClr val="accent6">
                    <a:lumMod val="50000"/>
                  </a:schemeClr>
                </a:solidFill>
              </a:rPr>
              <a:t>5</a:t>
            </a:r>
            <a:endParaRPr lang="sr-Latn-BA" sz="14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4848029" y="5296179"/>
            <a:ext cx="36004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solidFill>
                  <a:schemeClr val="accent6">
                    <a:lumMod val="50000"/>
                  </a:schemeClr>
                </a:solidFill>
              </a:rPr>
              <a:t>6</a:t>
            </a:r>
            <a:endParaRPr lang="sr-Latn-BA" sz="14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5724128" y="5296179"/>
            <a:ext cx="36004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solidFill>
                  <a:schemeClr val="accent6">
                    <a:lumMod val="50000"/>
                  </a:schemeClr>
                </a:solidFill>
              </a:rPr>
              <a:t>7</a:t>
            </a:r>
            <a:endParaRPr lang="sr-Latn-BA" sz="14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2903815" y="5733256"/>
            <a:ext cx="94810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 smtClean="0">
                <a:solidFill>
                  <a:schemeClr val="accent6">
                    <a:lumMod val="50000"/>
                  </a:schemeClr>
                </a:solidFill>
              </a:rPr>
              <a:t>indeksi</a:t>
            </a:r>
            <a:endParaRPr lang="sr-Latn-BA" b="1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257494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720080"/>
          </a:xfrm>
        </p:spPr>
        <p:txBody>
          <a:bodyPr>
            <a:normAutofit/>
          </a:bodyPr>
          <a:lstStyle/>
          <a:p>
            <a:r>
              <a:rPr lang="sr-Latn-BA" sz="3200" dirty="0" smtClean="0"/>
              <a:t> JEDNODIMENZIONALNI</a:t>
            </a:r>
            <a:r>
              <a:rPr lang="en-US" sz="3200" dirty="0" smtClean="0"/>
              <a:t> NIZOVI</a:t>
            </a:r>
            <a:endParaRPr lang="sr-Latn-BA" sz="320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r-Latn-BA" smtClean="0"/>
              <a:t>Milenko Soldat</a:t>
            </a:r>
            <a:endParaRPr lang="sr-Latn-B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C9539-EA2C-4A1C-82FB-F381983AE14C}" type="slidenum">
              <a:rPr lang="sr-Latn-BA" smtClean="0"/>
              <a:t>4</a:t>
            </a:fld>
            <a:endParaRPr lang="sr-Latn-BA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213021-E4A6-42F4-9B6E-686E5FF6DEFB}" type="datetime1">
              <a:rPr lang="sr-Latn-BA" smtClean="0"/>
              <a:t>10.11.2013.</a:t>
            </a:fld>
            <a:endParaRPr lang="sr-Latn-BA"/>
          </a:p>
        </p:txBody>
      </p:sp>
      <p:sp>
        <p:nvSpPr>
          <p:cNvPr id="10" name="TextBox 9"/>
          <p:cNvSpPr txBox="1"/>
          <p:nvPr/>
        </p:nvSpPr>
        <p:spPr>
          <a:xfrm>
            <a:off x="0" y="764704"/>
            <a:ext cx="4716016" cy="1200329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400" dirty="0" err="1" smtClean="0"/>
              <a:t>Sintaksa</a:t>
            </a:r>
            <a:r>
              <a:rPr lang="en-US" sz="2400" dirty="0" err="1"/>
              <a:t>-</a:t>
            </a:r>
            <a:r>
              <a:rPr lang="en-US" sz="2400" dirty="0" err="1" smtClean="0"/>
              <a:t>drugi</a:t>
            </a:r>
            <a:r>
              <a:rPr lang="en-US" sz="2400" dirty="0" smtClean="0"/>
              <a:t> </a:t>
            </a:r>
            <a:r>
              <a:rPr lang="en-US" sz="2400" dirty="0" err="1" smtClean="0"/>
              <a:t>na</a:t>
            </a:r>
            <a:r>
              <a:rPr lang="sr-Latn-BA" sz="2400" dirty="0" smtClean="0"/>
              <a:t>č</a:t>
            </a:r>
            <a:r>
              <a:rPr lang="en-US" sz="2400" dirty="0" smtClean="0"/>
              <a:t>in:</a:t>
            </a:r>
          </a:p>
          <a:p>
            <a:r>
              <a:rPr lang="en-US" sz="2400" b="1" dirty="0" smtClean="0"/>
              <a:t>type</a:t>
            </a:r>
            <a:r>
              <a:rPr lang="en-US" sz="2400" dirty="0" smtClean="0"/>
              <a:t> </a:t>
            </a:r>
            <a:r>
              <a:rPr lang="en-US" sz="2400" b="1" dirty="0" err="1" smtClean="0">
                <a:solidFill>
                  <a:srgbClr val="002060"/>
                </a:solidFill>
              </a:rPr>
              <a:t>imeNiza</a:t>
            </a:r>
            <a:r>
              <a:rPr lang="en-US" sz="2400" dirty="0" smtClean="0"/>
              <a:t> = </a:t>
            </a:r>
            <a:r>
              <a:rPr lang="en-US" sz="2400" b="1" dirty="0" smtClean="0">
                <a:solidFill>
                  <a:srgbClr val="C00000"/>
                </a:solidFill>
              </a:rPr>
              <a:t>array[</a:t>
            </a:r>
            <a:r>
              <a:rPr lang="en-US" sz="2400" dirty="0" err="1" smtClean="0">
                <a:solidFill>
                  <a:schemeClr val="accent6">
                    <a:lumMod val="50000"/>
                  </a:schemeClr>
                </a:solidFill>
              </a:rPr>
              <a:t>pv</a:t>
            </a:r>
            <a:r>
              <a:rPr lang="en-US" sz="2400" dirty="0" smtClean="0"/>
              <a:t> </a:t>
            </a:r>
            <a:r>
              <a:rPr lang="en-US" sz="2400" b="1" dirty="0" smtClean="0">
                <a:solidFill>
                  <a:srgbClr val="C00000"/>
                </a:solidFill>
              </a:rPr>
              <a:t>..</a:t>
            </a:r>
            <a:r>
              <a:rPr lang="en-US" sz="2400" dirty="0" smtClean="0"/>
              <a:t> </a:t>
            </a:r>
            <a:r>
              <a:rPr lang="en-US" sz="2400" dirty="0" err="1">
                <a:solidFill>
                  <a:schemeClr val="accent6">
                    <a:lumMod val="50000"/>
                  </a:schemeClr>
                </a:solidFill>
              </a:rPr>
              <a:t>k</a:t>
            </a:r>
            <a:r>
              <a:rPr lang="en-US" sz="2400" dirty="0" err="1" smtClean="0">
                <a:solidFill>
                  <a:schemeClr val="accent6">
                    <a:lumMod val="50000"/>
                  </a:schemeClr>
                </a:solidFill>
              </a:rPr>
              <a:t>v</a:t>
            </a:r>
            <a:r>
              <a:rPr lang="en-US" sz="2400" b="1" dirty="0" smtClean="0">
                <a:solidFill>
                  <a:srgbClr val="C00000"/>
                </a:solidFill>
              </a:rPr>
              <a:t>]</a:t>
            </a:r>
            <a:r>
              <a:rPr lang="en-US" sz="2400" dirty="0" smtClean="0">
                <a:solidFill>
                  <a:srgbClr val="C00000"/>
                </a:solidFill>
              </a:rPr>
              <a:t> </a:t>
            </a:r>
            <a:r>
              <a:rPr lang="en-US" sz="2400" b="1" dirty="0" smtClean="0"/>
              <a:t>of</a:t>
            </a:r>
            <a:r>
              <a:rPr lang="en-US" sz="2400" dirty="0" smtClean="0"/>
              <a:t> </a:t>
            </a:r>
            <a:r>
              <a:rPr lang="en-US" sz="2400" b="1" i="1" dirty="0" smtClean="0">
                <a:solidFill>
                  <a:srgbClr val="00B050"/>
                </a:solidFill>
              </a:rPr>
              <a:t>tip</a:t>
            </a:r>
            <a:r>
              <a:rPr lang="en-US" sz="2400" dirty="0" smtClean="0"/>
              <a:t>;</a:t>
            </a:r>
          </a:p>
          <a:p>
            <a:r>
              <a:rPr lang="en-US" sz="2400" dirty="0" err="1" smtClean="0"/>
              <a:t>Var</a:t>
            </a:r>
            <a:r>
              <a:rPr lang="en-US" sz="2400" dirty="0" smtClean="0"/>
              <a:t> </a:t>
            </a:r>
            <a:r>
              <a:rPr lang="en-US" sz="2400" b="1" dirty="0" smtClean="0">
                <a:solidFill>
                  <a:schemeClr val="accent6">
                    <a:lumMod val="50000"/>
                  </a:schemeClr>
                </a:solidFill>
              </a:rPr>
              <a:t>A</a:t>
            </a:r>
            <a:r>
              <a:rPr lang="en-US" sz="2400" dirty="0" smtClean="0"/>
              <a:t>: </a:t>
            </a:r>
            <a:r>
              <a:rPr lang="en-US" sz="2400" b="1" dirty="0" err="1">
                <a:solidFill>
                  <a:srgbClr val="002060"/>
                </a:solidFill>
              </a:rPr>
              <a:t>i</a:t>
            </a:r>
            <a:r>
              <a:rPr lang="en-US" sz="2400" b="1" dirty="0" err="1" smtClean="0">
                <a:solidFill>
                  <a:srgbClr val="002060"/>
                </a:solidFill>
              </a:rPr>
              <a:t>meNiza</a:t>
            </a:r>
            <a:r>
              <a:rPr lang="en-US" sz="2400" dirty="0" smtClean="0"/>
              <a:t>;</a:t>
            </a:r>
            <a:endParaRPr lang="sr-Latn-BA" sz="2400" dirty="0"/>
          </a:p>
        </p:txBody>
      </p:sp>
      <p:sp>
        <p:nvSpPr>
          <p:cNvPr id="11" name="TextBox 10"/>
          <p:cNvSpPr txBox="1"/>
          <p:nvPr/>
        </p:nvSpPr>
        <p:spPr>
          <a:xfrm>
            <a:off x="0" y="2484765"/>
            <a:ext cx="9036496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300" dirty="0" smtClean="0"/>
              <a:t>Type </a:t>
            </a:r>
            <a:r>
              <a:rPr lang="en-US" sz="2300" b="1" dirty="0" err="1" smtClean="0">
                <a:solidFill>
                  <a:srgbClr val="002060"/>
                </a:solidFill>
              </a:rPr>
              <a:t>niz</a:t>
            </a:r>
            <a:r>
              <a:rPr lang="en-US" sz="2300" dirty="0" smtClean="0"/>
              <a:t> = </a:t>
            </a:r>
            <a:r>
              <a:rPr lang="en-US" sz="2300" b="1" dirty="0" smtClean="0">
                <a:solidFill>
                  <a:srgbClr val="C00000"/>
                </a:solidFill>
              </a:rPr>
              <a:t>array[</a:t>
            </a:r>
            <a:r>
              <a:rPr lang="en-US" sz="2300" dirty="0">
                <a:solidFill>
                  <a:schemeClr val="accent6">
                    <a:lumMod val="50000"/>
                  </a:schemeClr>
                </a:solidFill>
              </a:rPr>
              <a:t>1</a:t>
            </a:r>
            <a:r>
              <a:rPr lang="en-US" sz="2300" dirty="0" smtClean="0"/>
              <a:t> </a:t>
            </a:r>
            <a:r>
              <a:rPr lang="en-US" sz="2300" b="1" dirty="0" smtClean="0">
                <a:solidFill>
                  <a:srgbClr val="C00000"/>
                </a:solidFill>
              </a:rPr>
              <a:t>..</a:t>
            </a:r>
            <a:r>
              <a:rPr lang="en-US" sz="2300" dirty="0" smtClean="0"/>
              <a:t> </a:t>
            </a:r>
            <a:r>
              <a:rPr lang="en-US" sz="2300" dirty="0">
                <a:solidFill>
                  <a:schemeClr val="accent6">
                    <a:lumMod val="50000"/>
                  </a:schemeClr>
                </a:solidFill>
              </a:rPr>
              <a:t>7</a:t>
            </a:r>
            <a:r>
              <a:rPr lang="en-US" sz="2300" b="1" dirty="0" smtClean="0">
                <a:solidFill>
                  <a:srgbClr val="C00000"/>
                </a:solidFill>
              </a:rPr>
              <a:t>]</a:t>
            </a:r>
            <a:r>
              <a:rPr lang="en-US" sz="2300" dirty="0" smtClean="0">
                <a:solidFill>
                  <a:srgbClr val="C00000"/>
                </a:solidFill>
              </a:rPr>
              <a:t> </a:t>
            </a:r>
            <a:r>
              <a:rPr lang="en-US" sz="2300" b="1" dirty="0" smtClean="0"/>
              <a:t>of</a:t>
            </a:r>
            <a:r>
              <a:rPr lang="en-US" sz="2300" dirty="0" smtClean="0"/>
              <a:t> </a:t>
            </a:r>
            <a:r>
              <a:rPr lang="en-US" sz="2300" b="1" dirty="0" smtClean="0">
                <a:solidFill>
                  <a:srgbClr val="00B050"/>
                </a:solidFill>
              </a:rPr>
              <a:t>real</a:t>
            </a:r>
            <a:r>
              <a:rPr lang="en-US" sz="2300" dirty="0" smtClean="0"/>
              <a:t>;</a:t>
            </a:r>
          </a:p>
          <a:p>
            <a:r>
              <a:rPr lang="en-US" sz="2300" dirty="0" err="1" smtClean="0"/>
              <a:t>Var</a:t>
            </a:r>
            <a:r>
              <a:rPr lang="en-US" sz="2300" dirty="0" smtClean="0"/>
              <a:t> </a:t>
            </a:r>
            <a:r>
              <a:rPr lang="en-US" sz="2300" b="1" dirty="0" smtClean="0">
                <a:solidFill>
                  <a:schemeClr val="accent6">
                    <a:lumMod val="50000"/>
                  </a:schemeClr>
                </a:solidFill>
              </a:rPr>
              <a:t>A</a:t>
            </a:r>
            <a:r>
              <a:rPr lang="en-US" sz="2300" dirty="0" smtClean="0"/>
              <a:t> : </a:t>
            </a:r>
            <a:r>
              <a:rPr lang="en-US" sz="2300" b="1" dirty="0" err="1" smtClean="0">
                <a:solidFill>
                  <a:srgbClr val="0070C0"/>
                </a:solidFill>
              </a:rPr>
              <a:t>niz</a:t>
            </a:r>
            <a:r>
              <a:rPr lang="en-US" sz="2300" dirty="0" smtClean="0"/>
              <a:t>; </a:t>
            </a:r>
            <a:r>
              <a:rPr lang="en-US" sz="2300" dirty="0" smtClean="0">
                <a:solidFill>
                  <a:srgbClr val="0070C0"/>
                </a:solidFill>
              </a:rPr>
              <a:t>//</a:t>
            </a:r>
            <a:r>
              <a:rPr lang="en-US" sz="2300" dirty="0" err="1" smtClean="0">
                <a:solidFill>
                  <a:srgbClr val="0070C0"/>
                </a:solidFill>
              </a:rPr>
              <a:t>niz</a:t>
            </a:r>
            <a:r>
              <a:rPr lang="en-US" sz="2300" dirty="0" smtClean="0">
                <a:solidFill>
                  <a:srgbClr val="0070C0"/>
                </a:solidFill>
              </a:rPr>
              <a:t> A od (7-1+1=) 7 </a:t>
            </a:r>
            <a:r>
              <a:rPr lang="sr-Latn-BA" sz="2300" dirty="0" err="1">
                <a:solidFill>
                  <a:srgbClr val="0070C0"/>
                </a:solidFill>
              </a:rPr>
              <a:t>č</a:t>
            </a:r>
            <a:r>
              <a:rPr lang="en-US" sz="2300" dirty="0" err="1" smtClean="0">
                <a:solidFill>
                  <a:srgbClr val="0070C0"/>
                </a:solidFill>
              </a:rPr>
              <a:t>lanova</a:t>
            </a:r>
            <a:r>
              <a:rPr lang="en-US" sz="2300" dirty="0" smtClean="0">
                <a:solidFill>
                  <a:srgbClr val="0070C0"/>
                </a:solidFill>
              </a:rPr>
              <a:t> </a:t>
            </a:r>
            <a:r>
              <a:rPr lang="en-US" sz="2300" dirty="0" err="1" smtClean="0">
                <a:solidFill>
                  <a:srgbClr val="0070C0"/>
                </a:solidFill>
              </a:rPr>
              <a:t>tipa</a:t>
            </a:r>
            <a:r>
              <a:rPr lang="en-US" sz="2300" dirty="0" smtClean="0">
                <a:solidFill>
                  <a:srgbClr val="0070C0"/>
                </a:solidFill>
              </a:rPr>
              <a:t> real</a:t>
            </a:r>
            <a:endParaRPr lang="sr-Latn-BA" sz="2300" dirty="0" smtClean="0">
              <a:solidFill>
                <a:srgbClr val="0070C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0" y="3429000"/>
            <a:ext cx="9144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300" b="1" u="sng" dirty="0" err="1" smtClean="0"/>
              <a:t>Pridru</a:t>
            </a:r>
            <a:r>
              <a:rPr lang="sr-Latn-BA" sz="2300" b="1" u="sng" dirty="0" smtClean="0"/>
              <a:t>ž</a:t>
            </a:r>
            <a:r>
              <a:rPr lang="en-US" sz="2300" b="1" u="sng" dirty="0" err="1" smtClean="0"/>
              <a:t>ivanje</a:t>
            </a:r>
            <a:r>
              <a:rPr lang="en-US" sz="2300" b="1" u="sng" dirty="0" smtClean="0"/>
              <a:t> </a:t>
            </a:r>
            <a:r>
              <a:rPr lang="en-US" sz="2300" b="1" u="sng" dirty="0" err="1" smtClean="0"/>
              <a:t>vrijednosti</a:t>
            </a:r>
            <a:r>
              <a:rPr lang="en-US" sz="2300" b="1" u="sng" dirty="0" smtClean="0"/>
              <a:t> </a:t>
            </a:r>
            <a:r>
              <a:rPr lang="sr-Latn-BA" sz="2300" b="1" u="sng" dirty="0" err="1"/>
              <a:t>č</a:t>
            </a:r>
            <a:r>
              <a:rPr lang="en-US" sz="2300" b="1" u="sng" dirty="0" err="1" smtClean="0"/>
              <a:t>lanu</a:t>
            </a:r>
            <a:r>
              <a:rPr lang="en-US" sz="2300" b="1" u="sng" dirty="0" smtClean="0"/>
              <a:t> </a:t>
            </a:r>
            <a:r>
              <a:rPr lang="en-US" sz="2300" b="1" u="sng" dirty="0" err="1" smtClean="0"/>
              <a:t>niza</a:t>
            </a:r>
            <a:r>
              <a:rPr lang="en-US" sz="2300" b="1" u="sng" dirty="0" smtClean="0"/>
              <a:t>:</a:t>
            </a:r>
          </a:p>
          <a:p>
            <a:r>
              <a:rPr lang="en-US" sz="2300" dirty="0" smtClean="0"/>
              <a:t>A[</a:t>
            </a:r>
            <a:r>
              <a:rPr lang="en-US" sz="2300" dirty="0" smtClean="0">
                <a:solidFill>
                  <a:schemeClr val="accent6">
                    <a:lumMod val="50000"/>
                  </a:schemeClr>
                </a:solidFill>
              </a:rPr>
              <a:t>1</a:t>
            </a:r>
            <a:r>
              <a:rPr lang="en-US" sz="2300" dirty="0" smtClean="0"/>
              <a:t>]:=2.2; A[</a:t>
            </a:r>
            <a:r>
              <a:rPr lang="en-US" sz="2300" dirty="0" smtClean="0">
                <a:solidFill>
                  <a:schemeClr val="accent6">
                    <a:lumMod val="50000"/>
                  </a:schemeClr>
                </a:solidFill>
              </a:rPr>
              <a:t>2</a:t>
            </a:r>
            <a:r>
              <a:rPr lang="en-US" sz="2300" dirty="0" smtClean="0"/>
              <a:t>]:=7.1; A[</a:t>
            </a:r>
            <a:r>
              <a:rPr lang="en-US" sz="2300" dirty="0" smtClean="0">
                <a:solidFill>
                  <a:schemeClr val="accent6">
                    <a:lumMod val="50000"/>
                  </a:schemeClr>
                </a:solidFill>
              </a:rPr>
              <a:t>3</a:t>
            </a:r>
            <a:r>
              <a:rPr lang="en-US" sz="2300" dirty="0" smtClean="0"/>
              <a:t>]:=1.2; A[</a:t>
            </a:r>
            <a:r>
              <a:rPr lang="en-US" sz="2300" dirty="0" smtClean="0">
                <a:solidFill>
                  <a:schemeClr val="accent6">
                    <a:lumMod val="50000"/>
                  </a:schemeClr>
                </a:solidFill>
              </a:rPr>
              <a:t>4</a:t>
            </a:r>
            <a:r>
              <a:rPr lang="en-US" sz="2300" dirty="0" smtClean="0"/>
              <a:t>]:=1.7; A[</a:t>
            </a:r>
            <a:r>
              <a:rPr lang="en-US" sz="2300" dirty="0" smtClean="0">
                <a:solidFill>
                  <a:schemeClr val="accent6">
                    <a:lumMod val="50000"/>
                  </a:schemeClr>
                </a:solidFill>
              </a:rPr>
              <a:t>5</a:t>
            </a:r>
            <a:r>
              <a:rPr lang="en-US" sz="2300" dirty="0" smtClean="0"/>
              <a:t>]:=-2.2; A[</a:t>
            </a:r>
            <a:r>
              <a:rPr lang="en-US" sz="2300" dirty="0" smtClean="0">
                <a:solidFill>
                  <a:schemeClr val="accent6">
                    <a:lumMod val="50000"/>
                  </a:schemeClr>
                </a:solidFill>
              </a:rPr>
              <a:t>6</a:t>
            </a:r>
            <a:r>
              <a:rPr lang="en-US" sz="2300" dirty="0" smtClean="0"/>
              <a:t>]:=-2 ;</a:t>
            </a:r>
            <a:r>
              <a:rPr lang="en-US" sz="2300" dirty="0"/>
              <a:t> </a:t>
            </a:r>
            <a:r>
              <a:rPr lang="en-US" sz="2300" dirty="0" smtClean="0"/>
              <a:t>A[</a:t>
            </a:r>
            <a:r>
              <a:rPr lang="en-US" sz="2300" dirty="0" smtClean="0">
                <a:solidFill>
                  <a:schemeClr val="accent6">
                    <a:lumMod val="50000"/>
                  </a:schemeClr>
                </a:solidFill>
              </a:rPr>
              <a:t>7</a:t>
            </a:r>
            <a:r>
              <a:rPr lang="en-US" sz="2300" dirty="0" smtClean="0"/>
              <a:t>]:=32 ;</a:t>
            </a:r>
            <a:endParaRPr lang="sr-Latn-BA" sz="2300" dirty="0" smtClean="0"/>
          </a:p>
        </p:txBody>
      </p:sp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02137311"/>
              </p:ext>
            </p:extLst>
          </p:nvPr>
        </p:nvGraphicFramePr>
        <p:xfrm>
          <a:off x="179512" y="5002376"/>
          <a:ext cx="6095999" cy="3708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70857"/>
                <a:gridCol w="870857"/>
                <a:gridCol w="870857"/>
                <a:gridCol w="870857"/>
                <a:gridCol w="870857"/>
                <a:gridCol w="870857"/>
                <a:gridCol w="870857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2.2</a:t>
                      </a:r>
                      <a:endParaRPr lang="sr-Latn-BA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7.1</a:t>
                      </a:r>
                      <a:endParaRPr lang="sr-Latn-BA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1.2</a:t>
                      </a:r>
                      <a:endParaRPr lang="sr-Latn-BA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1.7</a:t>
                      </a:r>
                      <a:endParaRPr lang="sr-Latn-BA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-2.2</a:t>
                      </a:r>
                      <a:endParaRPr lang="sr-Latn-BA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-2.0</a:t>
                      </a:r>
                      <a:endParaRPr lang="sr-Latn-BA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32.0</a:t>
                      </a:r>
                      <a:endParaRPr lang="sr-Latn-BA" b="1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5" name="TextBox 14"/>
          <p:cNvSpPr txBox="1"/>
          <p:nvPr/>
        </p:nvSpPr>
        <p:spPr>
          <a:xfrm>
            <a:off x="0" y="4426312"/>
            <a:ext cx="39239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u="sng" dirty="0" err="1" smtClean="0"/>
              <a:t>Stanje</a:t>
            </a:r>
            <a:r>
              <a:rPr lang="en-US" sz="2400" b="1" u="sng" dirty="0" smtClean="0"/>
              <a:t> u </a:t>
            </a:r>
            <a:r>
              <a:rPr lang="en-US" sz="2400" b="1" u="sng" dirty="0" err="1" smtClean="0"/>
              <a:t>memoriji</a:t>
            </a:r>
            <a:r>
              <a:rPr lang="en-US" sz="2400" b="1" u="sng" dirty="0" smtClean="0"/>
              <a:t>:</a:t>
            </a:r>
            <a:endParaRPr lang="sr-Latn-BA" sz="2400" b="1" u="sng" dirty="0"/>
          </a:p>
        </p:txBody>
      </p:sp>
      <p:sp>
        <p:nvSpPr>
          <p:cNvPr id="16" name="TextBox 15"/>
          <p:cNvSpPr txBox="1"/>
          <p:nvPr/>
        </p:nvSpPr>
        <p:spPr>
          <a:xfrm>
            <a:off x="0" y="2060848"/>
            <a:ext cx="12778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u="sng" dirty="0" err="1" smtClean="0"/>
              <a:t>Primjer</a:t>
            </a:r>
            <a:r>
              <a:rPr lang="en-US" sz="2400" b="1" u="sng" dirty="0" smtClean="0"/>
              <a:t> </a:t>
            </a:r>
            <a:endParaRPr lang="sr-Latn-BA" sz="2400" b="1" u="sng" dirty="0"/>
          </a:p>
        </p:txBody>
      </p:sp>
      <p:sp>
        <p:nvSpPr>
          <p:cNvPr id="17" name="TextBox 16"/>
          <p:cNvSpPr txBox="1"/>
          <p:nvPr/>
        </p:nvSpPr>
        <p:spPr>
          <a:xfrm>
            <a:off x="467544" y="5358895"/>
            <a:ext cx="36004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 smtClean="0">
                <a:solidFill>
                  <a:schemeClr val="accent6">
                    <a:lumMod val="50000"/>
                  </a:schemeClr>
                </a:solidFill>
              </a:rPr>
              <a:t>1</a:t>
            </a:r>
            <a:endParaRPr lang="sr-Latn-BA" sz="14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1343641" y="5358895"/>
            <a:ext cx="36004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solidFill>
                  <a:schemeClr val="accent6">
                    <a:lumMod val="50000"/>
                  </a:schemeClr>
                </a:solidFill>
              </a:rPr>
              <a:t>2</a:t>
            </a:r>
            <a:endParaRPr lang="sr-Latn-BA" sz="14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2219738" y="5358895"/>
            <a:ext cx="36004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solidFill>
                  <a:schemeClr val="accent6">
                    <a:lumMod val="50000"/>
                  </a:schemeClr>
                </a:solidFill>
              </a:rPr>
              <a:t>3</a:t>
            </a:r>
            <a:endParaRPr lang="sr-Latn-BA" sz="14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3095835" y="5358895"/>
            <a:ext cx="36004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solidFill>
                  <a:schemeClr val="accent6">
                    <a:lumMod val="50000"/>
                  </a:schemeClr>
                </a:solidFill>
              </a:rPr>
              <a:t>4</a:t>
            </a:r>
            <a:endParaRPr lang="sr-Latn-BA" sz="14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3971932" y="5358895"/>
            <a:ext cx="36004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solidFill>
                  <a:schemeClr val="accent6">
                    <a:lumMod val="50000"/>
                  </a:schemeClr>
                </a:solidFill>
              </a:rPr>
              <a:t>5</a:t>
            </a:r>
            <a:endParaRPr lang="sr-Latn-BA" sz="14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4848029" y="5358895"/>
            <a:ext cx="36004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solidFill>
                  <a:schemeClr val="accent6">
                    <a:lumMod val="50000"/>
                  </a:schemeClr>
                </a:solidFill>
              </a:rPr>
              <a:t>6</a:t>
            </a:r>
            <a:endParaRPr lang="sr-Latn-BA" sz="14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5724128" y="5358895"/>
            <a:ext cx="36004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solidFill>
                  <a:schemeClr val="accent6">
                    <a:lumMod val="50000"/>
                  </a:schemeClr>
                </a:solidFill>
              </a:rPr>
              <a:t>7</a:t>
            </a:r>
            <a:endParaRPr lang="sr-Latn-BA" sz="14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2903815" y="5795972"/>
            <a:ext cx="94810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 smtClean="0">
                <a:solidFill>
                  <a:schemeClr val="accent6">
                    <a:lumMod val="50000"/>
                  </a:schemeClr>
                </a:solidFill>
              </a:rPr>
              <a:t>indeksi</a:t>
            </a:r>
            <a:endParaRPr lang="sr-Latn-BA" b="1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661751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720080"/>
          </a:xfrm>
        </p:spPr>
        <p:txBody>
          <a:bodyPr>
            <a:normAutofit/>
          </a:bodyPr>
          <a:lstStyle/>
          <a:p>
            <a:r>
              <a:rPr lang="sr-Latn-BA" sz="3200" dirty="0" smtClean="0"/>
              <a:t> JEDNODIMENZIONALNI</a:t>
            </a:r>
            <a:r>
              <a:rPr lang="en-US" sz="3200" dirty="0" smtClean="0"/>
              <a:t> NIZOVI</a:t>
            </a:r>
            <a:endParaRPr lang="sr-Latn-BA" sz="320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r-Latn-BA" smtClean="0"/>
              <a:t>Milenko Soldat</a:t>
            </a:r>
            <a:endParaRPr lang="sr-Latn-B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C9539-EA2C-4A1C-82FB-F381983AE14C}" type="slidenum">
              <a:rPr lang="sr-Latn-BA" smtClean="0"/>
              <a:t>5</a:t>
            </a:fld>
            <a:endParaRPr lang="sr-Latn-BA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213021-E4A6-42F4-9B6E-686E5FF6DEFB}" type="datetime1">
              <a:rPr lang="sr-Latn-BA" smtClean="0"/>
              <a:t>10.11.2013.</a:t>
            </a:fld>
            <a:endParaRPr lang="sr-Latn-BA"/>
          </a:p>
        </p:txBody>
      </p:sp>
      <p:sp>
        <p:nvSpPr>
          <p:cNvPr id="3" name="TextBox 2"/>
          <p:cNvSpPr txBox="1"/>
          <p:nvPr/>
        </p:nvSpPr>
        <p:spPr>
          <a:xfrm>
            <a:off x="-17310" y="3366233"/>
            <a:ext cx="914400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 err="1" smtClean="0"/>
              <a:t>Svi</a:t>
            </a:r>
            <a:r>
              <a:rPr lang="en-US" sz="2400" dirty="0" smtClean="0"/>
              <a:t> </a:t>
            </a:r>
            <a:r>
              <a:rPr lang="en-US" sz="2400" dirty="0" err="1" smtClean="0"/>
              <a:t>elementi</a:t>
            </a:r>
            <a:r>
              <a:rPr lang="en-US" sz="2400" dirty="0" smtClean="0"/>
              <a:t> </a:t>
            </a:r>
            <a:r>
              <a:rPr lang="en-US" sz="2400" dirty="0" err="1" smtClean="0"/>
              <a:t>niza</a:t>
            </a:r>
            <a:r>
              <a:rPr lang="en-US" sz="2400" dirty="0" smtClean="0"/>
              <a:t> </a:t>
            </a:r>
            <a:r>
              <a:rPr lang="en-US" sz="2400" dirty="0" err="1" smtClean="0"/>
              <a:t>moraju</a:t>
            </a:r>
            <a:r>
              <a:rPr lang="en-US" sz="2400" dirty="0" smtClean="0"/>
              <a:t> </a:t>
            </a:r>
            <a:r>
              <a:rPr lang="en-US" sz="2400" dirty="0" err="1" smtClean="0"/>
              <a:t>biti</a:t>
            </a:r>
            <a:r>
              <a:rPr lang="en-US" sz="2400" dirty="0" smtClean="0"/>
              <a:t> </a:t>
            </a:r>
            <a:r>
              <a:rPr lang="en-US" sz="2400" dirty="0" err="1" smtClean="0"/>
              <a:t>istog</a:t>
            </a:r>
            <a:r>
              <a:rPr lang="en-US" sz="2400" dirty="0" smtClean="0"/>
              <a:t> </a:t>
            </a:r>
            <a:r>
              <a:rPr lang="en-US" sz="2400" dirty="0" err="1" smtClean="0"/>
              <a:t>tipa</a:t>
            </a:r>
            <a:endParaRPr lang="en-US" sz="24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 err="1" smtClean="0"/>
              <a:t>Indeksiranje</a:t>
            </a:r>
            <a:r>
              <a:rPr lang="en-US" sz="2400" dirty="0" smtClean="0"/>
              <a:t> se </a:t>
            </a:r>
            <a:r>
              <a:rPr lang="en-US" sz="2400" dirty="0" err="1" smtClean="0"/>
              <a:t>mo</a:t>
            </a:r>
            <a:r>
              <a:rPr lang="sr-Latn-BA" sz="2400" dirty="0" smtClean="0"/>
              <a:t>ž</a:t>
            </a:r>
            <a:r>
              <a:rPr lang="en-US" sz="2400" dirty="0" smtClean="0"/>
              <a:t>e </a:t>
            </a:r>
            <a:r>
              <a:rPr lang="en-US" sz="2400" dirty="0" err="1" smtClean="0"/>
              <a:t>vr</a:t>
            </a:r>
            <a:r>
              <a:rPr lang="sr-Latn-BA" sz="2400" dirty="0" smtClean="0"/>
              <a:t>š</a:t>
            </a:r>
            <a:r>
              <a:rPr lang="en-US" sz="2400" dirty="0" err="1" smtClean="0"/>
              <a:t>iti</a:t>
            </a:r>
            <a:r>
              <a:rPr lang="en-US" sz="2400" dirty="0" smtClean="0"/>
              <a:t> </a:t>
            </a:r>
            <a:r>
              <a:rPr lang="en-US" sz="2400" dirty="0" err="1" smtClean="0"/>
              <a:t>sa</a:t>
            </a:r>
            <a:r>
              <a:rPr lang="en-US" sz="2400" dirty="0" smtClean="0"/>
              <a:t> </a:t>
            </a:r>
            <a:r>
              <a:rPr lang="en-US" sz="2400" dirty="0" err="1" smtClean="0"/>
              <a:t>tipovima</a:t>
            </a:r>
            <a:r>
              <a:rPr lang="en-US" sz="2400" dirty="0" smtClean="0"/>
              <a:t> </a:t>
            </a:r>
            <a:r>
              <a:rPr lang="en-US" sz="2400" dirty="0" err="1" smtClean="0"/>
              <a:t>podataka</a:t>
            </a:r>
            <a:r>
              <a:rPr lang="en-US" sz="2400" dirty="0" smtClean="0"/>
              <a:t> </a:t>
            </a:r>
            <a:r>
              <a:rPr lang="en-US" sz="2400" dirty="0" err="1" smtClean="0"/>
              <a:t>koji</a:t>
            </a:r>
            <a:r>
              <a:rPr lang="en-US" sz="2400" dirty="0" smtClean="0"/>
              <a:t> </a:t>
            </a:r>
            <a:r>
              <a:rPr lang="en-US" sz="2400" dirty="0" err="1" smtClean="0"/>
              <a:t>imaju</a:t>
            </a:r>
            <a:r>
              <a:rPr lang="en-US" sz="2400" dirty="0" smtClean="0"/>
              <a:t> </a:t>
            </a:r>
            <a:r>
              <a:rPr lang="en-US" sz="2400" dirty="0" err="1" smtClean="0"/>
              <a:t>sljedbenika</a:t>
            </a:r>
            <a:r>
              <a:rPr lang="en-US" sz="2400" dirty="0" smtClean="0"/>
              <a:t> </a:t>
            </a:r>
            <a:r>
              <a:rPr lang="en-US" sz="2400" dirty="0" err="1" smtClean="0"/>
              <a:t>i</a:t>
            </a:r>
            <a:r>
              <a:rPr lang="en-US" sz="2400" dirty="0" smtClean="0"/>
              <a:t> </a:t>
            </a:r>
            <a:r>
              <a:rPr lang="en-US" sz="2400" dirty="0" err="1" smtClean="0"/>
              <a:t>prethodnika</a:t>
            </a:r>
            <a:endParaRPr lang="en-US" sz="2400" dirty="0" smtClean="0"/>
          </a:p>
          <a:p>
            <a:pPr marL="800100" lvl="1" indent="-342900">
              <a:buFont typeface="Wingdings" panose="05000000000000000000" pitchFamily="2" charset="2"/>
              <a:buChar char="Ø"/>
            </a:pPr>
            <a:r>
              <a:rPr lang="en-US" sz="2400" dirty="0" smtClean="0"/>
              <a:t> integer(</a:t>
            </a:r>
            <a:r>
              <a:rPr lang="en-US" sz="2400" dirty="0" err="1" smtClean="0"/>
              <a:t>naj</a:t>
            </a:r>
            <a:r>
              <a:rPr lang="sr-Latn-BA" sz="2400" dirty="0" smtClean="0"/>
              <a:t>č</a:t>
            </a:r>
            <a:r>
              <a:rPr lang="en-US" sz="2400" dirty="0" smtClean="0"/>
              <a:t>e</a:t>
            </a:r>
            <a:r>
              <a:rPr lang="sr-Latn-BA" sz="2400" smtClean="0"/>
              <a:t>š</a:t>
            </a:r>
            <a:r>
              <a:rPr lang="sr-Latn-BA" sz="2400"/>
              <a:t>ć</a:t>
            </a:r>
            <a:r>
              <a:rPr lang="en-US" sz="2400" smtClean="0"/>
              <a:t>e</a:t>
            </a:r>
            <a:r>
              <a:rPr lang="en-US" sz="2400" dirty="0" smtClean="0"/>
              <a:t>) </a:t>
            </a:r>
          </a:p>
          <a:p>
            <a:pPr marL="800100" lvl="1" indent="-342900">
              <a:buFont typeface="Wingdings" panose="05000000000000000000" pitchFamily="2" charset="2"/>
              <a:buChar char="Ø"/>
            </a:pPr>
            <a:r>
              <a:rPr lang="en-US" sz="2400" dirty="0" err="1" smtClean="0"/>
              <a:t>boolean</a:t>
            </a:r>
            <a:r>
              <a:rPr lang="en-US" sz="2400" dirty="0" smtClean="0"/>
              <a:t> </a:t>
            </a:r>
          </a:p>
          <a:p>
            <a:pPr marL="800100" lvl="1" indent="-342900">
              <a:buFont typeface="Wingdings" panose="05000000000000000000" pitchFamily="2" charset="2"/>
              <a:buChar char="Ø"/>
            </a:pPr>
            <a:r>
              <a:rPr lang="en-US" sz="2400" dirty="0" smtClean="0"/>
              <a:t>char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sr-Latn-BA" sz="2400" dirty="0"/>
          </a:p>
        </p:txBody>
      </p:sp>
      <p:sp>
        <p:nvSpPr>
          <p:cNvPr id="17" name="TextBox 16"/>
          <p:cNvSpPr txBox="1"/>
          <p:nvPr/>
        </p:nvSpPr>
        <p:spPr>
          <a:xfrm>
            <a:off x="0" y="980728"/>
            <a:ext cx="4716016" cy="830997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400" dirty="0" err="1" smtClean="0"/>
              <a:t>Sintaksa</a:t>
            </a:r>
            <a:r>
              <a:rPr lang="en-US" sz="2400" dirty="0" smtClean="0"/>
              <a:t>:</a:t>
            </a:r>
          </a:p>
          <a:p>
            <a:r>
              <a:rPr lang="en-US" sz="2400" dirty="0" err="1" smtClean="0"/>
              <a:t>Var</a:t>
            </a:r>
            <a:r>
              <a:rPr lang="en-US" sz="2400" dirty="0" smtClean="0"/>
              <a:t> </a:t>
            </a:r>
            <a:r>
              <a:rPr lang="en-US" sz="2400" b="1" dirty="0" err="1" smtClean="0">
                <a:solidFill>
                  <a:srgbClr val="002060"/>
                </a:solidFill>
              </a:rPr>
              <a:t>imeNiza</a:t>
            </a:r>
            <a:r>
              <a:rPr lang="en-US" sz="2400" dirty="0" smtClean="0"/>
              <a:t> : </a:t>
            </a:r>
            <a:r>
              <a:rPr lang="en-US" sz="2400" b="1" dirty="0" smtClean="0">
                <a:solidFill>
                  <a:srgbClr val="C00000"/>
                </a:solidFill>
              </a:rPr>
              <a:t>array[</a:t>
            </a:r>
            <a:r>
              <a:rPr lang="en-US" sz="2400" dirty="0" err="1" smtClean="0"/>
              <a:t>pv</a:t>
            </a:r>
            <a:r>
              <a:rPr lang="en-US" sz="2400" dirty="0" smtClean="0"/>
              <a:t> </a:t>
            </a:r>
            <a:r>
              <a:rPr lang="en-US" sz="2400" b="1" dirty="0" smtClean="0">
                <a:solidFill>
                  <a:srgbClr val="C00000"/>
                </a:solidFill>
              </a:rPr>
              <a:t>..</a:t>
            </a:r>
            <a:r>
              <a:rPr lang="en-US" sz="2400" dirty="0" smtClean="0"/>
              <a:t> </a:t>
            </a:r>
            <a:r>
              <a:rPr lang="en-US" sz="2400" dirty="0" err="1"/>
              <a:t>k</a:t>
            </a:r>
            <a:r>
              <a:rPr lang="en-US" sz="2400" dirty="0" err="1" smtClean="0"/>
              <a:t>v</a:t>
            </a:r>
            <a:r>
              <a:rPr lang="en-US" sz="2400" b="1" dirty="0" smtClean="0">
                <a:solidFill>
                  <a:srgbClr val="C00000"/>
                </a:solidFill>
              </a:rPr>
              <a:t>]</a:t>
            </a:r>
            <a:r>
              <a:rPr lang="en-US" sz="2400" dirty="0" smtClean="0">
                <a:solidFill>
                  <a:srgbClr val="C00000"/>
                </a:solidFill>
              </a:rPr>
              <a:t> </a:t>
            </a:r>
            <a:r>
              <a:rPr lang="en-US" sz="2400" b="1" dirty="0" smtClean="0"/>
              <a:t>of</a:t>
            </a:r>
            <a:r>
              <a:rPr lang="en-US" sz="2400" dirty="0" smtClean="0"/>
              <a:t> </a:t>
            </a:r>
            <a:r>
              <a:rPr lang="en-US" sz="2400" b="1" i="1" dirty="0" smtClean="0">
                <a:solidFill>
                  <a:srgbClr val="00B050"/>
                </a:solidFill>
              </a:rPr>
              <a:t>tip</a:t>
            </a:r>
            <a:r>
              <a:rPr lang="en-US" sz="2400" dirty="0" smtClean="0"/>
              <a:t>;</a:t>
            </a:r>
            <a:endParaRPr lang="sr-Latn-BA" sz="2400" dirty="0"/>
          </a:p>
        </p:txBody>
      </p:sp>
      <p:sp>
        <p:nvSpPr>
          <p:cNvPr id="18" name="TextBox 17"/>
          <p:cNvSpPr txBox="1"/>
          <p:nvPr/>
        </p:nvSpPr>
        <p:spPr>
          <a:xfrm>
            <a:off x="0" y="1863374"/>
            <a:ext cx="4716016" cy="1200329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400" dirty="0" err="1" smtClean="0"/>
              <a:t>Sintaksa</a:t>
            </a:r>
            <a:r>
              <a:rPr lang="en-US" sz="2400" dirty="0" smtClean="0"/>
              <a:t> </a:t>
            </a:r>
            <a:r>
              <a:rPr lang="en-US" sz="2400" dirty="0" err="1" smtClean="0"/>
              <a:t>drugi</a:t>
            </a:r>
            <a:r>
              <a:rPr lang="en-US" sz="2400" dirty="0" smtClean="0"/>
              <a:t> </a:t>
            </a:r>
            <a:r>
              <a:rPr lang="en-US" sz="2400" dirty="0" err="1" smtClean="0"/>
              <a:t>nacin</a:t>
            </a:r>
            <a:r>
              <a:rPr lang="en-US" sz="2400" dirty="0" smtClean="0"/>
              <a:t>:</a:t>
            </a:r>
          </a:p>
          <a:p>
            <a:r>
              <a:rPr lang="en-US" sz="2400" b="1" dirty="0" smtClean="0"/>
              <a:t>type</a:t>
            </a:r>
            <a:r>
              <a:rPr lang="en-US" sz="2400" dirty="0" smtClean="0"/>
              <a:t> </a:t>
            </a:r>
            <a:r>
              <a:rPr lang="en-US" sz="2400" b="1" dirty="0" err="1" smtClean="0">
                <a:solidFill>
                  <a:srgbClr val="002060"/>
                </a:solidFill>
              </a:rPr>
              <a:t>imeNiza</a:t>
            </a:r>
            <a:r>
              <a:rPr lang="en-US" sz="2400" dirty="0" smtClean="0"/>
              <a:t> = </a:t>
            </a:r>
            <a:r>
              <a:rPr lang="en-US" sz="2400" b="1" dirty="0" smtClean="0">
                <a:solidFill>
                  <a:srgbClr val="C00000"/>
                </a:solidFill>
              </a:rPr>
              <a:t>array[</a:t>
            </a:r>
            <a:r>
              <a:rPr lang="en-US" sz="2400" dirty="0" err="1" smtClean="0"/>
              <a:t>pv</a:t>
            </a:r>
            <a:r>
              <a:rPr lang="en-US" sz="2400" dirty="0" smtClean="0"/>
              <a:t> </a:t>
            </a:r>
            <a:r>
              <a:rPr lang="en-US" sz="2400" b="1" dirty="0" smtClean="0">
                <a:solidFill>
                  <a:srgbClr val="C00000"/>
                </a:solidFill>
              </a:rPr>
              <a:t>..</a:t>
            </a:r>
            <a:r>
              <a:rPr lang="en-US" sz="2400" dirty="0" smtClean="0"/>
              <a:t> </a:t>
            </a:r>
            <a:r>
              <a:rPr lang="en-US" sz="2400" dirty="0" err="1"/>
              <a:t>k</a:t>
            </a:r>
            <a:r>
              <a:rPr lang="en-US" sz="2400" dirty="0" err="1" smtClean="0"/>
              <a:t>v</a:t>
            </a:r>
            <a:r>
              <a:rPr lang="en-US" sz="2400" b="1" dirty="0" smtClean="0">
                <a:solidFill>
                  <a:srgbClr val="C00000"/>
                </a:solidFill>
              </a:rPr>
              <a:t>]</a:t>
            </a:r>
            <a:r>
              <a:rPr lang="en-US" sz="2400" dirty="0" smtClean="0">
                <a:solidFill>
                  <a:srgbClr val="C00000"/>
                </a:solidFill>
              </a:rPr>
              <a:t> </a:t>
            </a:r>
            <a:r>
              <a:rPr lang="en-US" sz="2400" b="1" dirty="0" smtClean="0"/>
              <a:t>of</a:t>
            </a:r>
            <a:r>
              <a:rPr lang="en-US" sz="2400" dirty="0" smtClean="0"/>
              <a:t> </a:t>
            </a:r>
            <a:r>
              <a:rPr lang="en-US" sz="2400" b="1" i="1" dirty="0" smtClean="0">
                <a:solidFill>
                  <a:srgbClr val="00B050"/>
                </a:solidFill>
              </a:rPr>
              <a:t>tip</a:t>
            </a:r>
            <a:r>
              <a:rPr lang="en-US" sz="2400" dirty="0" smtClean="0"/>
              <a:t>;</a:t>
            </a:r>
          </a:p>
          <a:p>
            <a:r>
              <a:rPr lang="en-US" sz="2400" dirty="0" err="1" smtClean="0"/>
              <a:t>Var</a:t>
            </a:r>
            <a:r>
              <a:rPr lang="en-US" sz="2400" dirty="0" smtClean="0"/>
              <a:t> </a:t>
            </a:r>
            <a:r>
              <a:rPr lang="en-US" sz="2400" dirty="0" smtClean="0">
                <a:solidFill>
                  <a:schemeClr val="tx1"/>
                </a:solidFill>
              </a:rPr>
              <a:t>A</a:t>
            </a:r>
            <a:r>
              <a:rPr lang="en-US" sz="2400" dirty="0" smtClean="0"/>
              <a:t>: </a:t>
            </a:r>
            <a:r>
              <a:rPr lang="en-US" sz="2400" b="1" dirty="0" err="1">
                <a:solidFill>
                  <a:srgbClr val="002060"/>
                </a:solidFill>
              </a:rPr>
              <a:t>i</a:t>
            </a:r>
            <a:r>
              <a:rPr lang="en-US" sz="2400" b="1" dirty="0" err="1" smtClean="0">
                <a:solidFill>
                  <a:srgbClr val="002060"/>
                </a:solidFill>
              </a:rPr>
              <a:t>meNiza</a:t>
            </a:r>
            <a:r>
              <a:rPr lang="en-US" sz="2400" dirty="0" smtClean="0"/>
              <a:t>;</a:t>
            </a:r>
            <a:endParaRPr lang="sr-Latn-BA" sz="2400" dirty="0"/>
          </a:p>
        </p:txBody>
      </p:sp>
    </p:spTree>
    <p:extLst>
      <p:ext uri="{BB962C8B-B14F-4D97-AF65-F5344CB8AC3E}">
        <p14:creationId xmlns:p14="http://schemas.microsoft.com/office/powerpoint/2010/main" val="35167715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720080"/>
          </a:xfrm>
        </p:spPr>
        <p:txBody>
          <a:bodyPr>
            <a:normAutofit/>
          </a:bodyPr>
          <a:lstStyle/>
          <a:p>
            <a:r>
              <a:rPr lang="sr-Latn-BA" sz="3200" dirty="0" smtClean="0"/>
              <a:t> JEDNODIMENZIONALNI</a:t>
            </a:r>
            <a:r>
              <a:rPr lang="en-US" sz="3200" dirty="0" smtClean="0"/>
              <a:t> NIZOVI-PRIMJERI</a:t>
            </a:r>
            <a:endParaRPr lang="sr-Latn-BA" sz="320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r-Latn-BA" smtClean="0"/>
              <a:t>Milenko Soldat</a:t>
            </a:r>
            <a:endParaRPr lang="sr-Latn-B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C9539-EA2C-4A1C-82FB-F381983AE14C}" type="slidenum">
              <a:rPr lang="sr-Latn-BA" smtClean="0"/>
              <a:t>6</a:t>
            </a:fld>
            <a:endParaRPr lang="sr-Latn-BA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213021-E4A6-42F4-9B6E-686E5FF6DEFB}" type="datetime1">
              <a:rPr lang="sr-Latn-BA" smtClean="0"/>
              <a:t>10.11.2013.</a:t>
            </a:fld>
            <a:endParaRPr lang="sr-Latn-BA"/>
          </a:p>
        </p:txBody>
      </p:sp>
      <p:sp>
        <p:nvSpPr>
          <p:cNvPr id="4" name="TextBox 3"/>
          <p:cNvSpPr txBox="1"/>
          <p:nvPr/>
        </p:nvSpPr>
        <p:spPr>
          <a:xfrm>
            <a:off x="107504" y="836712"/>
            <a:ext cx="8712968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BA" dirty="0">
                <a:solidFill>
                  <a:srgbClr val="0070C0"/>
                </a:solidFill>
              </a:rPr>
              <a:t>//Program za unos i ispis 10 clanova niza po opadajucem indeksu</a:t>
            </a:r>
          </a:p>
          <a:p>
            <a:r>
              <a:rPr lang="sr-Latn-BA" dirty="0"/>
              <a:t>program Untitled;</a:t>
            </a:r>
          </a:p>
          <a:p>
            <a:r>
              <a:rPr lang="sr-Latn-BA" dirty="0">
                <a:solidFill>
                  <a:srgbClr val="C00000"/>
                </a:solidFill>
              </a:rPr>
              <a:t>var A:array[1..10] of real;</a:t>
            </a:r>
          </a:p>
          <a:p>
            <a:r>
              <a:rPr lang="sr-Latn-BA" dirty="0"/>
              <a:t>    i:integer;</a:t>
            </a:r>
          </a:p>
          <a:p>
            <a:r>
              <a:rPr lang="sr-Latn-BA" dirty="0"/>
              <a:t>begin</a:t>
            </a:r>
          </a:p>
          <a:p>
            <a:r>
              <a:rPr lang="sr-Latn-BA" dirty="0"/>
              <a:t>writeln('UNOS CLANOVA NIZA:');</a:t>
            </a:r>
          </a:p>
          <a:p>
            <a:r>
              <a:rPr lang="sr-Latn-BA" dirty="0"/>
              <a:t>for i := 1 to 10 do</a:t>
            </a:r>
          </a:p>
          <a:p>
            <a:r>
              <a:rPr lang="sr-Latn-BA" dirty="0"/>
              <a:t>begin</a:t>
            </a:r>
          </a:p>
          <a:p>
            <a:r>
              <a:rPr lang="sr-Latn-BA" dirty="0"/>
              <a:t>  write('A[',i,']=');</a:t>
            </a:r>
          </a:p>
          <a:p>
            <a:r>
              <a:rPr lang="sr-Latn-BA" dirty="0"/>
              <a:t>  readln(A[i]);</a:t>
            </a:r>
          </a:p>
          <a:p>
            <a:r>
              <a:rPr lang="sr-Latn-BA" dirty="0"/>
              <a:t>end;</a:t>
            </a:r>
          </a:p>
          <a:p>
            <a:r>
              <a:rPr lang="sr-Latn-BA" dirty="0"/>
              <a:t>writeln('ISPIS CLANOVA NIZA:');</a:t>
            </a:r>
          </a:p>
          <a:p>
            <a:r>
              <a:rPr lang="sr-Latn-BA" dirty="0"/>
              <a:t>for i := 10 downto 1 do</a:t>
            </a:r>
          </a:p>
          <a:p>
            <a:r>
              <a:rPr lang="sr-Latn-BA" dirty="0"/>
              <a:t>begin</a:t>
            </a:r>
          </a:p>
          <a:p>
            <a:r>
              <a:rPr lang="sr-Latn-BA" dirty="0"/>
              <a:t>  write('A[',i,']=',A[i]:5:2);</a:t>
            </a:r>
          </a:p>
          <a:p>
            <a:r>
              <a:rPr lang="sr-Latn-BA" dirty="0"/>
              <a:t>  writeln;</a:t>
            </a:r>
          </a:p>
          <a:p>
            <a:r>
              <a:rPr lang="sr-Latn-BA" dirty="0"/>
              <a:t>end;</a:t>
            </a:r>
          </a:p>
          <a:p>
            <a:r>
              <a:rPr lang="sr-Latn-BA" dirty="0"/>
              <a:t>readln;</a:t>
            </a:r>
          </a:p>
          <a:p>
            <a:r>
              <a:rPr lang="sr-Latn-BA" dirty="0"/>
              <a:t>end.</a:t>
            </a:r>
          </a:p>
        </p:txBody>
      </p:sp>
    </p:spTree>
    <p:extLst>
      <p:ext uri="{BB962C8B-B14F-4D97-AF65-F5344CB8AC3E}">
        <p14:creationId xmlns:p14="http://schemas.microsoft.com/office/powerpoint/2010/main" val="7405153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720080"/>
          </a:xfrm>
        </p:spPr>
        <p:txBody>
          <a:bodyPr>
            <a:normAutofit/>
          </a:bodyPr>
          <a:lstStyle/>
          <a:p>
            <a:r>
              <a:rPr lang="sr-Latn-BA" sz="3200" dirty="0" smtClean="0"/>
              <a:t> JEDNODIMENZIONALNI</a:t>
            </a:r>
            <a:r>
              <a:rPr lang="en-US" sz="3200" dirty="0" smtClean="0"/>
              <a:t> NIZOVI-PRIMJERI</a:t>
            </a:r>
            <a:endParaRPr lang="sr-Latn-BA" sz="320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r-Latn-BA" smtClean="0"/>
              <a:t>Milenko Soldat</a:t>
            </a:r>
            <a:endParaRPr lang="sr-Latn-B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C9539-EA2C-4A1C-82FB-F381983AE14C}" type="slidenum">
              <a:rPr lang="sr-Latn-BA" smtClean="0"/>
              <a:t>7</a:t>
            </a:fld>
            <a:endParaRPr lang="sr-Latn-BA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213021-E4A6-42F4-9B6E-686E5FF6DEFB}" type="datetime1">
              <a:rPr lang="sr-Latn-BA" smtClean="0"/>
              <a:t>10.11.2013.</a:t>
            </a:fld>
            <a:endParaRPr lang="sr-Latn-BA"/>
          </a:p>
        </p:txBody>
      </p:sp>
      <p:sp>
        <p:nvSpPr>
          <p:cNvPr id="4" name="TextBox 3"/>
          <p:cNvSpPr txBox="1"/>
          <p:nvPr/>
        </p:nvSpPr>
        <p:spPr>
          <a:xfrm>
            <a:off x="107504" y="836712"/>
            <a:ext cx="8712968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BA" dirty="0"/>
              <a:t> </a:t>
            </a:r>
            <a:r>
              <a:rPr lang="en-US" dirty="0" smtClean="0">
                <a:solidFill>
                  <a:srgbClr val="0070C0"/>
                </a:solidFill>
              </a:rPr>
              <a:t>//</a:t>
            </a:r>
            <a:r>
              <a:rPr lang="sr-Latn-BA" dirty="0" smtClean="0">
                <a:solidFill>
                  <a:srgbClr val="0070C0"/>
                </a:solidFill>
              </a:rPr>
              <a:t>Napisati </a:t>
            </a:r>
            <a:r>
              <a:rPr lang="sr-Latn-BA" dirty="0">
                <a:solidFill>
                  <a:srgbClr val="0070C0"/>
                </a:solidFill>
              </a:rPr>
              <a:t>program koji računa zbir članova niza.</a:t>
            </a:r>
          </a:p>
          <a:p>
            <a:r>
              <a:rPr lang="sr-Latn-BA" dirty="0"/>
              <a:t>program niz2;</a:t>
            </a:r>
          </a:p>
          <a:p>
            <a:r>
              <a:rPr lang="sr-Latn-BA" dirty="0">
                <a:solidFill>
                  <a:srgbClr val="C00000"/>
                </a:solidFill>
              </a:rPr>
              <a:t>var A: array[1..100] of real;</a:t>
            </a:r>
          </a:p>
          <a:p>
            <a:r>
              <a:rPr lang="en-US" dirty="0" smtClean="0"/>
              <a:t>      </a:t>
            </a:r>
            <a:r>
              <a:rPr lang="sr-Latn-BA" dirty="0" smtClean="0"/>
              <a:t>N</a:t>
            </a:r>
            <a:r>
              <a:rPr lang="sr-Latn-BA" dirty="0"/>
              <a:t>, i: integer;</a:t>
            </a:r>
          </a:p>
          <a:p>
            <a:r>
              <a:rPr lang="en-US" dirty="0" smtClean="0"/>
              <a:t>       </a:t>
            </a:r>
            <a:r>
              <a:rPr lang="sr-Latn-BA" dirty="0" smtClean="0"/>
              <a:t>S</a:t>
            </a:r>
            <a:r>
              <a:rPr lang="sr-Latn-BA" dirty="0"/>
              <a:t>: real;</a:t>
            </a:r>
          </a:p>
          <a:p>
            <a:r>
              <a:rPr lang="sr-Latn-BA" dirty="0"/>
              <a:t>begin</a:t>
            </a:r>
          </a:p>
          <a:p>
            <a:r>
              <a:rPr lang="sr-Latn-BA" dirty="0"/>
              <a:t>writeln (‘Koliko niz ima članova?’);</a:t>
            </a:r>
          </a:p>
          <a:p>
            <a:r>
              <a:rPr lang="sr-Latn-BA" dirty="0"/>
              <a:t>read (N);</a:t>
            </a:r>
          </a:p>
          <a:p>
            <a:r>
              <a:rPr lang="sr-Latn-BA" dirty="0"/>
              <a:t>S := 0;</a:t>
            </a:r>
          </a:p>
          <a:p>
            <a:r>
              <a:rPr lang="sr-Latn-BA" dirty="0"/>
              <a:t>for i := 1 to N do</a:t>
            </a:r>
          </a:p>
          <a:p>
            <a:r>
              <a:rPr lang="sr-Latn-BA" dirty="0"/>
              <a:t>begin</a:t>
            </a:r>
          </a:p>
          <a:p>
            <a:r>
              <a:rPr lang="en-US" dirty="0" smtClean="0"/>
              <a:t>   </a:t>
            </a:r>
            <a:r>
              <a:rPr lang="sr-Latn-BA" dirty="0" smtClean="0"/>
              <a:t>writeln</a:t>
            </a:r>
            <a:r>
              <a:rPr lang="sr-Latn-BA" dirty="0"/>
              <a:t>(‘A[‘, i ,’]=?’);</a:t>
            </a:r>
          </a:p>
          <a:p>
            <a:r>
              <a:rPr lang="en-US" dirty="0" smtClean="0"/>
              <a:t>   </a:t>
            </a:r>
            <a:r>
              <a:rPr lang="sr-Latn-BA" dirty="0" smtClean="0"/>
              <a:t>readln(A[i</a:t>
            </a:r>
            <a:r>
              <a:rPr lang="sr-Latn-BA" dirty="0"/>
              <a:t>]);</a:t>
            </a:r>
          </a:p>
          <a:p>
            <a:r>
              <a:rPr lang="en-US" dirty="0" smtClean="0"/>
              <a:t>   </a:t>
            </a:r>
            <a:r>
              <a:rPr lang="sr-Latn-BA" dirty="0" smtClean="0"/>
              <a:t>S </a:t>
            </a:r>
            <a:r>
              <a:rPr lang="sr-Latn-BA" dirty="0"/>
              <a:t>:= S + A[i];</a:t>
            </a:r>
          </a:p>
          <a:p>
            <a:r>
              <a:rPr lang="sr-Latn-BA" dirty="0"/>
              <a:t>end;</a:t>
            </a:r>
          </a:p>
          <a:p>
            <a:r>
              <a:rPr lang="sr-Latn-BA" dirty="0"/>
              <a:t>writeln (‘--------------------------------------‘);</a:t>
            </a:r>
          </a:p>
          <a:p>
            <a:r>
              <a:rPr lang="sr-Latn-BA" dirty="0"/>
              <a:t>writeln (‘Zbir brojeva je ‘, S:10:2</a:t>
            </a:r>
            <a:r>
              <a:rPr lang="sr-Latn-BA" dirty="0" smtClean="0"/>
              <a:t>);</a:t>
            </a:r>
            <a:endParaRPr lang="en-US" dirty="0" smtClean="0"/>
          </a:p>
          <a:p>
            <a:r>
              <a:rPr lang="sr-Latn-BA" dirty="0"/>
              <a:t>readln</a:t>
            </a:r>
            <a:r>
              <a:rPr lang="sr-Latn-BA" dirty="0" smtClean="0"/>
              <a:t>;</a:t>
            </a:r>
            <a:endParaRPr lang="sr-Latn-BA" dirty="0"/>
          </a:p>
          <a:p>
            <a:r>
              <a:rPr lang="sr-Latn-BA" dirty="0"/>
              <a:t>end.</a:t>
            </a:r>
          </a:p>
        </p:txBody>
      </p:sp>
    </p:spTree>
    <p:extLst>
      <p:ext uri="{BB962C8B-B14F-4D97-AF65-F5344CB8AC3E}">
        <p14:creationId xmlns:p14="http://schemas.microsoft.com/office/powerpoint/2010/main" val="15575197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720080"/>
          </a:xfrm>
        </p:spPr>
        <p:txBody>
          <a:bodyPr>
            <a:normAutofit/>
          </a:bodyPr>
          <a:lstStyle/>
          <a:p>
            <a:r>
              <a:rPr lang="sr-Latn-BA" sz="3200" dirty="0" smtClean="0"/>
              <a:t> JEDNODIMENZIONALNI</a:t>
            </a:r>
            <a:r>
              <a:rPr lang="en-US" sz="3200" dirty="0" smtClean="0"/>
              <a:t> NIZOVI-PRIMJERI</a:t>
            </a:r>
            <a:endParaRPr lang="sr-Latn-BA" sz="320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r-Latn-BA" smtClean="0"/>
              <a:t>Milenko Soldat</a:t>
            </a:r>
            <a:endParaRPr lang="sr-Latn-B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C9539-EA2C-4A1C-82FB-F381983AE14C}" type="slidenum">
              <a:rPr lang="sr-Latn-BA" smtClean="0"/>
              <a:t>8</a:t>
            </a:fld>
            <a:endParaRPr lang="sr-Latn-BA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213021-E4A6-42F4-9B6E-686E5FF6DEFB}" type="datetime1">
              <a:rPr lang="sr-Latn-BA" smtClean="0"/>
              <a:t>10.11.2013.</a:t>
            </a:fld>
            <a:endParaRPr lang="sr-Latn-BA"/>
          </a:p>
        </p:txBody>
      </p:sp>
      <p:sp>
        <p:nvSpPr>
          <p:cNvPr id="4" name="TextBox 3"/>
          <p:cNvSpPr txBox="1"/>
          <p:nvPr/>
        </p:nvSpPr>
        <p:spPr>
          <a:xfrm>
            <a:off x="107504" y="836712"/>
            <a:ext cx="8712968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BA" dirty="0"/>
              <a:t> </a:t>
            </a:r>
            <a:r>
              <a:rPr lang="en-US" dirty="0" smtClean="0"/>
              <a:t>//</a:t>
            </a:r>
            <a:r>
              <a:rPr lang="en-US" dirty="0" smtClean="0">
                <a:solidFill>
                  <a:srgbClr val="0070C0"/>
                </a:solidFill>
              </a:rPr>
              <a:t>Program </a:t>
            </a:r>
            <a:r>
              <a:rPr lang="en-US" dirty="0" err="1">
                <a:solidFill>
                  <a:srgbClr val="0070C0"/>
                </a:solidFill>
              </a:rPr>
              <a:t>za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 smtClean="0">
                <a:solidFill>
                  <a:srgbClr val="0070C0"/>
                </a:solidFill>
              </a:rPr>
              <a:t>odredjivanje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najvećeg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člana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 err="1">
                <a:solidFill>
                  <a:srgbClr val="0070C0"/>
                </a:solidFill>
              </a:rPr>
              <a:t>niza</a:t>
            </a:r>
            <a:r>
              <a:rPr lang="en-US" dirty="0">
                <a:solidFill>
                  <a:srgbClr val="0070C0"/>
                </a:solidFill>
              </a:rPr>
              <a:t>.</a:t>
            </a:r>
          </a:p>
          <a:p>
            <a:r>
              <a:rPr lang="en-US" dirty="0"/>
              <a:t>program Niz3;</a:t>
            </a:r>
          </a:p>
          <a:p>
            <a:r>
              <a:rPr lang="en-US" dirty="0" err="1">
                <a:solidFill>
                  <a:srgbClr val="C00000"/>
                </a:solidFill>
              </a:rPr>
              <a:t>var</a:t>
            </a:r>
            <a:r>
              <a:rPr lang="en-US" dirty="0">
                <a:solidFill>
                  <a:srgbClr val="C00000"/>
                </a:solidFill>
              </a:rPr>
              <a:t> A: array[1..100] of integer;</a:t>
            </a:r>
          </a:p>
          <a:p>
            <a:r>
              <a:rPr lang="en-US" dirty="0" smtClean="0"/>
              <a:t>       </a:t>
            </a:r>
            <a:r>
              <a:rPr lang="en-US" dirty="0" err="1" smtClean="0"/>
              <a:t>i</a:t>
            </a:r>
            <a:r>
              <a:rPr lang="en-US" dirty="0"/>
              <a:t>, N, max: integer;</a:t>
            </a:r>
          </a:p>
          <a:p>
            <a:r>
              <a:rPr lang="en-US" dirty="0"/>
              <a:t>begin</a:t>
            </a:r>
          </a:p>
          <a:p>
            <a:r>
              <a:rPr lang="en-US" dirty="0" err="1"/>
              <a:t>writeln</a:t>
            </a:r>
            <a:r>
              <a:rPr lang="en-US" dirty="0"/>
              <a:t> (‘</a:t>
            </a:r>
            <a:r>
              <a:rPr lang="en-US" dirty="0" err="1"/>
              <a:t>Koliko</a:t>
            </a:r>
            <a:r>
              <a:rPr lang="en-US" dirty="0"/>
              <a:t> je </a:t>
            </a:r>
            <a:r>
              <a:rPr lang="en-US" dirty="0" err="1"/>
              <a:t>članova</a:t>
            </a:r>
            <a:r>
              <a:rPr lang="en-US" dirty="0" smtClean="0"/>
              <a:t>?’);read(N</a:t>
            </a:r>
            <a:r>
              <a:rPr lang="en-US" dirty="0"/>
              <a:t>);</a:t>
            </a:r>
          </a:p>
          <a:p>
            <a:r>
              <a:rPr lang="en-US" dirty="0" err="1"/>
              <a:t>writeln</a:t>
            </a:r>
            <a:r>
              <a:rPr lang="en-US" dirty="0"/>
              <a:t> (‘</a:t>
            </a:r>
            <a:r>
              <a:rPr lang="en-US" dirty="0" err="1"/>
              <a:t>Uneti</a:t>
            </a:r>
            <a:r>
              <a:rPr lang="en-US" dirty="0"/>
              <a:t> </a:t>
            </a:r>
            <a:r>
              <a:rPr lang="en-US" dirty="0" err="1"/>
              <a:t>članove</a:t>
            </a:r>
            <a:r>
              <a:rPr lang="en-US" dirty="0"/>
              <a:t> </a:t>
            </a:r>
            <a:r>
              <a:rPr lang="en-US" dirty="0" err="1"/>
              <a:t>niza</a:t>
            </a:r>
            <a:r>
              <a:rPr lang="en-US" dirty="0" smtClean="0"/>
              <a:t>’);</a:t>
            </a:r>
          </a:p>
          <a:p>
            <a:r>
              <a:rPr lang="sr-Latn-BA" dirty="0"/>
              <a:t>for i := 1 to N do</a:t>
            </a:r>
          </a:p>
          <a:p>
            <a:r>
              <a:rPr lang="sr-Latn-BA" dirty="0"/>
              <a:t>begin</a:t>
            </a:r>
          </a:p>
          <a:p>
            <a:r>
              <a:rPr lang="en-US" dirty="0" smtClean="0"/>
              <a:t>   </a:t>
            </a:r>
            <a:r>
              <a:rPr lang="sr-Latn-BA" dirty="0" smtClean="0"/>
              <a:t>writeln</a:t>
            </a:r>
            <a:r>
              <a:rPr lang="sr-Latn-BA" dirty="0"/>
              <a:t>(‘A[‘, i ,’]=?’);</a:t>
            </a:r>
          </a:p>
          <a:p>
            <a:r>
              <a:rPr lang="en-US" dirty="0" smtClean="0"/>
              <a:t>   </a:t>
            </a:r>
            <a:r>
              <a:rPr lang="sr-Latn-BA" dirty="0" smtClean="0"/>
              <a:t>readln(A[i</a:t>
            </a:r>
            <a:r>
              <a:rPr lang="sr-Latn-BA" dirty="0"/>
              <a:t>]);</a:t>
            </a:r>
          </a:p>
          <a:p>
            <a:r>
              <a:rPr lang="sr-Latn-BA" dirty="0"/>
              <a:t>end;</a:t>
            </a:r>
          </a:p>
          <a:p>
            <a:r>
              <a:rPr lang="sr-Latn-BA" dirty="0"/>
              <a:t>max := </a:t>
            </a:r>
            <a:r>
              <a:rPr lang="sr-Latn-BA" dirty="0" smtClean="0"/>
              <a:t>A</a:t>
            </a:r>
            <a:r>
              <a:rPr lang="en-US" dirty="0" smtClean="0"/>
              <a:t>[</a:t>
            </a:r>
            <a:r>
              <a:rPr lang="sr-Latn-BA" dirty="0" smtClean="0"/>
              <a:t>1</a:t>
            </a:r>
            <a:r>
              <a:rPr lang="en-US" dirty="0" smtClean="0"/>
              <a:t>]</a:t>
            </a:r>
            <a:r>
              <a:rPr lang="sr-Latn-BA" dirty="0" smtClean="0"/>
              <a:t> </a:t>
            </a:r>
            <a:r>
              <a:rPr lang="sr-Latn-BA" dirty="0"/>
              <a:t>;</a:t>
            </a:r>
          </a:p>
          <a:p>
            <a:r>
              <a:rPr lang="sr-Latn-BA" dirty="0"/>
              <a:t>for i := 2 to N do</a:t>
            </a:r>
          </a:p>
          <a:p>
            <a:r>
              <a:rPr lang="en-US" dirty="0" smtClean="0"/>
              <a:t>  </a:t>
            </a:r>
            <a:r>
              <a:rPr lang="sr-Latn-BA" dirty="0" smtClean="0"/>
              <a:t>if </a:t>
            </a:r>
            <a:r>
              <a:rPr lang="sr-Latn-BA" dirty="0"/>
              <a:t>max &lt; </a:t>
            </a:r>
            <a:r>
              <a:rPr lang="sr-Latn-BA" dirty="0" smtClean="0"/>
              <a:t>A</a:t>
            </a:r>
            <a:r>
              <a:rPr lang="en-US" dirty="0" smtClean="0"/>
              <a:t>[</a:t>
            </a:r>
            <a:r>
              <a:rPr lang="sr-Latn-BA" dirty="0" smtClean="0"/>
              <a:t>i</a:t>
            </a:r>
            <a:r>
              <a:rPr lang="en-US" dirty="0" smtClean="0"/>
              <a:t>]</a:t>
            </a:r>
            <a:r>
              <a:rPr lang="sr-Latn-BA" dirty="0" smtClean="0"/>
              <a:t>  then</a:t>
            </a:r>
            <a:r>
              <a:rPr lang="en-US" dirty="0" smtClean="0"/>
              <a:t> </a:t>
            </a:r>
            <a:r>
              <a:rPr lang="sr-Latn-BA" dirty="0" smtClean="0"/>
              <a:t>max </a:t>
            </a:r>
            <a:r>
              <a:rPr lang="sr-Latn-BA" dirty="0"/>
              <a:t>:= </a:t>
            </a:r>
            <a:r>
              <a:rPr lang="sr-Latn-BA" dirty="0" smtClean="0"/>
              <a:t>A</a:t>
            </a:r>
            <a:r>
              <a:rPr lang="en-US" dirty="0" smtClean="0"/>
              <a:t>[</a:t>
            </a:r>
            <a:r>
              <a:rPr lang="en-US" dirty="0" err="1" smtClean="0"/>
              <a:t>i</a:t>
            </a:r>
            <a:r>
              <a:rPr lang="en-US" dirty="0" smtClean="0"/>
              <a:t>]</a:t>
            </a:r>
            <a:r>
              <a:rPr lang="sr-Latn-BA" dirty="0" smtClean="0"/>
              <a:t> </a:t>
            </a:r>
            <a:r>
              <a:rPr lang="sr-Latn-BA" dirty="0"/>
              <a:t>;</a:t>
            </a:r>
          </a:p>
          <a:p>
            <a:r>
              <a:rPr lang="sr-Latn-BA" dirty="0"/>
              <a:t>writeln;</a:t>
            </a:r>
          </a:p>
          <a:p>
            <a:r>
              <a:rPr lang="sr-Latn-BA" dirty="0"/>
              <a:t>writeln(‘Najveći član niza je ‘, max</a:t>
            </a:r>
            <a:r>
              <a:rPr lang="sr-Latn-BA" dirty="0" smtClean="0"/>
              <a:t>);</a:t>
            </a:r>
            <a:endParaRPr lang="en-US" dirty="0" smtClean="0"/>
          </a:p>
          <a:p>
            <a:r>
              <a:rPr lang="sr-Latn-BA" dirty="0"/>
              <a:t>readln</a:t>
            </a:r>
            <a:r>
              <a:rPr lang="sr-Latn-BA" dirty="0" smtClean="0"/>
              <a:t>;</a:t>
            </a:r>
            <a:endParaRPr lang="sr-Latn-BA" dirty="0"/>
          </a:p>
          <a:p>
            <a:r>
              <a:rPr lang="sr-Latn-BA" dirty="0"/>
              <a:t>end.</a:t>
            </a:r>
          </a:p>
        </p:txBody>
      </p:sp>
    </p:spTree>
    <p:extLst>
      <p:ext uri="{BB962C8B-B14F-4D97-AF65-F5344CB8AC3E}">
        <p14:creationId xmlns:p14="http://schemas.microsoft.com/office/powerpoint/2010/main" val="31982887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720080"/>
          </a:xfrm>
        </p:spPr>
        <p:txBody>
          <a:bodyPr>
            <a:normAutofit/>
          </a:bodyPr>
          <a:lstStyle/>
          <a:p>
            <a:r>
              <a:rPr lang="sr-Latn-BA" sz="3200" dirty="0" smtClean="0"/>
              <a:t> JEDNODIMENZIONALNI</a:t>
            </a:r>
            <a:r>
              <a:rPr lang="en-US" sz="3200" dirty="0" smtClean="0"/>
              <a:t> NIZOVI-PRIMJERI</a:t>
            </a:r>
            <a:endParaRPr lang="sr-Latn-BA" sz="320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r-Latn-BA" smtClean="0"/>
              <a:t>Milenko Soldat</a:t>
            </a:r>
            <a:endParaRPr lang="sr-Latn-B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C9539-EA2C-4A1C-82FB-F381983AE14C}" type="slidenum">
              <a:rPr lang="sr-Latn-BA" smtClean="0"/>
              <a:t>9</a:t>
            </a:fld>
            <a:endParaRPr lang="sr-Latn-BA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213021-E4A6-42F4-9B6E-686E5FF6DEFB}" type="datetime1">
              <a:rPr lang="sr-Latn-BA" smtClean="0"/>
              <a:t>10.11.2013.</a:t>
            </a:fld>
            <a:endParaRPr lang="sr-Latn-BA"/>
          </a:p>
        </p:txBody>
      </p:sp>
      <p:sp>
        <p:nvSpPr>
          <p:cNvPr id="4" name="TextBox 3"/>
          <p:cNvSpPr txBox="1"/>
          <p:nvPr/>
        </p:nvSpPr>
        <p:spPr>
          <a:xfrm>
            <a:off x="107504" y="836712"/>
            <a:ext cx="8712968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BA" dirty="0"/>
              <a:t> </a:t>
            </a:r>
            <a:r>
              <a:rPr lang="en-US" dirty="0">
                <a:solidFill>
                  <a:srgbClr val="0070C0"/>
                </a:solidFill>
              </a:rPr>
              <a:t>{</a:t>
            </a:r>
            <a:r>
              <a:rPr lang="sr-Latn-BA" dirty="0" smtClean="0">
                <a:solidFill>
                  <a:srgbClr val="0070C0"/>
                </a:solidFill>
              </a:rPr>
              <a:t>Napisati  </a:t>
            </a:r>
            <a:r>
              <a:rPr lang="sr-Latn-BA" dirty="0">
                <a:solidFill>
                  <a:srgbClr val="0070C0"/>
                </a:solidFill>
              </a:rPr>
              <a:t>program  </a:t>
            </a:r>
            <a:r>
              <a:rPr lang="sr-Latn-BA" dirty="0" smtClean="0">
                <a:solidFill>
                  <a:srgbClr val="0070C0"/>
                </a:solidFill>
              </a:rPr>
              <a:t>koji</a:t>
            </a:r>
            <a:r>
              <a:rPr lang="en-US" dirty="0" smtClean="0">
                <a:solidFill>
                  <a:srgbClr val="0070C0"/>
                </a:solidFill>
              </a:rPr>
              <a:t>m se</a:t>
            </a:r>
            <a:r>
              <a:rPr lang="sr-Latn-BA" dirty="0" smtClean="0">
                <a:solidFill>
                  <a:srgbClr val="0070C0"/>
                </a:solidFill>
              </a:rPr>
              <a:t>  </a:t>
            </a:r>
            <a:r>
              <a:rPr lang="sr-Latn-BA" dirty="0">
                <a:solidFill>
                  <a:srgbClr val="0070C0"/>
                </a:solidFill>
              </a:rPr>
              <a:t>formira  niz od  20  članova.  Svim  elementima  koji  imaju </a:t>
            </a:r>
          </a:p>
          <a:p>
            <a:r>
              <a:rPr lang="sr-Latn-BA" dirty="0">
                <a:solidFill>
                  <a:srgbClr val="0070C0"/>
                </a:solidFill>
              </a:rPr>
              <a:t>indeks od 5 do 15 </a:t>
            </a:r>
            <a:r>
              <a:rPr lang="sr-Latn-BA" dirty="0" smtClean="0">
                <a:solidFill>
                  <a:srgbClr val="0070C0"/>
                </a:solidFill>
              </a:rPr>
              <a:t>dod</a:t>
            </a:r>
            <a:r>
              <a:rPr lang="en-US" dirty="0" err="1" smtClean="0">
                <a:solidFill>
                  <a:srgbClr val="0070C0"/>
                </a:solidFill>
              </a:rPr>
              <a:t>ij</a:t>
            </a:r>
            <a:r>
              <a:rPr lang="sr-Latn-BA" dirty="0" smtClean="0">
                <a:solidFill>
                  <a:srgbClr val="0070C0"/>
                </a:solidFill>
              </a:rPr>
              <a:t>eliti vre</a:t>
            </a:r>
            <a:r>
              <a:rPr lang="en-US" dirty="0" err="1" smtClean="0">
                <a:solidFill>
                  <a:srgbClr val="0070C0"/>
                </a:solidFill>
              </a:rPr>
              <a:t>ij</a:t>
            </a:r>
            <a:r>
              <a:rPr lang="sr-Latn-BA" dirty="0" smtClean="0">
                <a:solidFill>
                  <a:srgbClr val="0070C0"/>
                </a:solidFill>
              </a:rPr>
              <a:t>dnost </a:t>
            </a:r>
            <a:r>
              <a:rPr lang="sr-Latn-BA" dirty="0">
                <a:solidFill>
                  <a:srgbClr val="0070C0"/>
                </a:solidFill>
              </a:rPr>
              <a:t>1 a ostalim elementima </a:t>
            </a:r>
            <a:r>
              <a:rPr lang="sr-Latn-BA" dirty="0" smtClean="0">
                <a:solidFill>
                  <a:srgbClr val="0070C0"/>
                </a:solidFill>
              </a:rPr>
              <a:t>dod</a:t>
            </a:r>
            <a:r>
              <a:rPr lang="en-US" dirty="0" err="1" smtClean="0">
                <a:solidFill>
                  <a:srgbClr val="0070C0"/>
                </a:solidFill>
              </a:rPr>
              <a:t>ij</a:t>
            </a:r>
            <a:r>
              <a:rPr lang="sr-Latn-BA" dirty="0" smtClean="0">
                <a:solidFill>
                  <a:srgbClr val="0070C0"/>
                </a:solidFill>
              </a:rPr>
              <a:t>eliti vr</a:t>
            </a:r>
            <a:r>
              <a:rPr lang="en-US" dirty="0" err="1" smtClean="0">
                <a:solidFill>
                  <a:srgbClr val="0070C0"/>
                </a:solidFill>
              </a:rPr>
              <a:t>ij</a:t>
            </a:r>
            <a:r>
              <a:rPr lang="sr-Latn-BA" dirty="0" smtClean="0">
                <a:solidFill>
                  <a:srgbClr val="0070C0"/>
                </a:solidFill>
              </a:rPr>
              <a:t>ednost </a:t>
            </a:r>
            <a:r>
              <a:rPr lang="sr-Latn-BA" dirty="0">
                <a:solidFill>
                  <a:srgbClr val="0070C0"/>
                </a:solidFill>
              </a:rPr>
              <a:t>0. Kao </a:t>
            </a:r>
            <a:r>
              <a:rPr lang="sr-Latn-BA" dirty="0" smtClean="0">
                <a:solidFill>
                  <a:srgbClr val="0070C0"/>
                </a:solidFill>
              </a:rPr>
              <a:t>izvještaj </a:t>
            </a:r>
            <a:r>
              <a:rPr lang="sr-Latn-BA" dirty="0" smtClean="0">
                <a:solidFill>
                  <a:srgbClr val="0070C0"/>
                </a:solidFill>
              </a:rPr>
              <a:t>ispisati </a:t>
            </a:r>
            <a:r>
              <a:rPr lang="sr-Latn-BA" dirty="0">
                <a:solidFill>
                  <a:srgbClr val="0070C0"/>
                </a:solidFill>
              </a:rPr>
              <a:t>redom članove niza sa njihovim indeksima</a:t>
            </a:r>
            <a:r>
              <a:rPr lang="sr-Latn-BA" dirty="0" smtClean="0">
                <a:solidFill>
                  <a:srgbClr val="0070C0"/>
                </a:solidFill>
              </a:rPr>
              <a:t>.</a:t>
            </a:r>
            <a:r>
              <a:rPr lang="en-US" dirty="0" smtClean="0">
                <a:solidFill>
                  <a:srgbClr val="0070C0"/>
                </a:solidFill>
              </a:rPr>
              <a:t>}</a:t>
            </a:r>
            <a:endParaRPr lang="sr-Latn-BA" dirty="0">
              <a:solidFill>
                <a:srgbClr val="0070C0"/>
              </a:solidFill>
            </a:endParaRPr>
          </a:p>
          <a:p>
            <a:r>
              <a:rPr lang="sr-Latn-BA" dirty="0"/>
              <a:t>program Niz5</a:t>
            </a:r>
            <a:r>
              <a:rPr lang="sr-Latn-BA" dirty="0" smtClean="0"/>
              <a:t>;</a:t>
            </a:r>
            <a:endParaRPr lang="en-US" dirty="0" smtClean="0"/>
          </a:p>
          <a:p>
            <a:r>
              <a:rPr lang="en-US" dirty="0" smtClean="0">
                <a:solidFill>
                  <a:srgbClr val="C00000"/>
                </a:solidFill>
              </a:rPr>
              <a:t>Type </a:t>
            </a:r>
            <a:r>
              <a:rPr lang="en-US" dirty="0" err="1" smtClean="0">
                <a:solidFill>
                  <a:srgbClr val="C00000"/>
                </a:solidFill>
              </a:rPr>
              <a:t>niz</a:t>
            </a:r>
            <a:r>
              <a:rPr lang="en-US" dirty="0" smtClean="0">
                <a:solidFill>
                  <a:srgbClr val="C00000"/>
                </a:solidFill>
              </a:rPr>
              <a:t>=array[1..20] of integer;</a:t>
            </a:r>
            <a:endParaRPr lang="sr-Latn-BA" dirty="0">
              <a:solidFill>
                <a:srgbClr val="C00000"/>
              </a:solidFill>
            </a:endParaRPr>
          </a:p>
          <a:p>
            <a:r>
              <a:rPr lang="sr-Latn-BA" dirty="0">
                <a:solidFill>
                  <a:srgbClr val="C00000"/>
                </a:solidFill>
              </a:rPr>
              <a:t>var A: </a:t>
            </a:r>
            <a:r>
              <a:rPr lang="en-US" dirty="0" err="1" smtClean="0">
                <a:solidFill>
                  <a:srgbClr val="C00000"/>
                </a:solidFill>
              </a:rPr>
              <a:t>niz</a:t>
            </a:r>
            <a:r>
              <a:rPr lang="sr-Latn-BA" dirty="0" smtClean="0">
                <a:solidFill>
                  <a:srgbClr val="C00000"/>
                </a:solidFill>
              </a:rPr>
              <a:t>;</a:t>
            </a:r>
            <a:endParaRPr lang="sr-Latn-BA" dirty="0">
              <a:solidFill>
                <a:srgbClr val="C00000"/>
              </a:solidFill>
            </a:endParaRPr>
          </a:p>
          <a:p>
            <a:r>
              <a:rPr lang="en-US" dirty="0" smtClean="0"/>
              <a:t>       </a:t>
            </a:r>
            <a:r>
              <a:rPr lang="sr-Latn-BA" dirty="0" smtClean="0"/>
              <a:t>i </a:t>
            </a:r>
            <a:r>
              <a:rPr lang="sr-Latn-BA" dirty="0"/>
              <a:t>: integer;</a:t>
            </a:r>
          </a:p>
          <a:p>
            <a:r>
              <a:rPr lang="sr-Latn-BA" dirty="0"/>
              <a:t>begin</a:t>
            </a:r>
          </a:p>
          <a:p>
            <a:r>
              <a:rPr lang="sr-Latn-BA" dirty="0"/>
              <a:t>for i := 1 to 20 do</a:t>
            </a:r>
          </a:p>
          <a:p>
            <a:r>
              <a:rPr lang="en-US" dirty="0" smtClean="0"/>
              <a:t>   </a:t>
            </a:r>
            <a:r>
              <a:rPr lang="sr-Latn-BA" dirty="0" smtClean="0"/>
              <a:t>if </a:t>
            </a:r>
            <a:r>
              <a:rPr lang="sr-Latn-BA" dirty="0"/>
              <a:t>(i &gt;=5) and (i &lt;=15) then </a:t>
            </a:r>
            <a:endParaRPr lang="en-US" dirty="0" smtClean="0"/>
          </a:p>
          <a:p>
            <a:r>
              <a:rPr lang="en-US" dirty="0"/>
              <a:t> </a:t>
            </a:r>
            <a:r>
              <a:rPr lang="en-US" dirty="0" smtClean="0"/>
              <a:t>      </a:t>
            </a:r>
            <a:r>
              <a:rPr lang="sr-Latn-BA" dirty="0" smtClean="0"/>
              <a:t>A[i</a:t>
            </a:r>
            <a:r>
              <a:rPr lang="sr-Latn-BA" dirty="0"/>
              <a:t>] := 1</a:t>
            </a:r>
          </a:p>
          <a:p>
            <a:r>
              <a:rPr lang="en-US" dirty="0" smtClean="0"/>
              <a:t>   </a:t>
            </a:r>
            <a:r>
              <a:rPr lang="sr-Latn-BA" dirty="0" smtClean="0"/>
              <a:t>else </a:t>
            </a:r>
            <a:endParaRPr lang="en-US" dirty="0" smtClean="0"/>
          </a:p>
          <a:p>
            <a:r>
              <a:rPr lang="en-US" dirty="0"/>
              <a:t> </a:t>
            </a:r>
            <a:r>
              <a:rPr lang="en-US" dirty="0" smtClean="0"/>
              <a:t>       </a:t>
            </a:r>
            <a:r>
              <a:rPr lang="sr-Latn-BA" dirty="0" smtClean="0"/>
              <a:t>A[i</a:t>
            </a:r>
            <a:r>
              <a:rPr lang="sr-Latn-BA" dirty="0"/>
              <a:t>] := 0;</a:t>
            </a:r>
          </a:p>
          <a:p>
            <a:r>
              <a:rPr lang="sr-Latn-BA" dirty="0"/>
              <a:t>for i := 1 to 20 do</a:t>
            </a:r>
          </a:p>
          <a:p>
            <a:r>
              <a:rPr lang="en-US" dirty="0" smtClean="0"/>
              <a:t>   </a:t>
            </a:r>
            <a:r>
              <a:rPr lang="sr-Latn-BA" dirty="0" smtClean="0"/>
              <a:t>writeln </a:t>
            </a:r>
            <a:r>
              <a:rPr lang="sr-Latn-BA" dirty="0"/>
              <a:t>(‘A[‘,i ,’] = ’, </a:t>
            </a:r>
            <a:r>
              <a:rPr lang="sr-Latn-BA" dirty="0" smtClean="0"/>
              <a:t>A</a:t>
            </a:r>
            <a:r>
              <a:rPr lang="en-US" dirty="0" smtClean="0"/>
              <a:t>[</a:t>
            </a:r>
            <a:r>
              <a:rPr lang="sr-Latn-BA" dirty="0" smtClean="0"/>
              <a:t>i</a:t>
            </a:r>
            <a:r>
              <a:rPr lang="en-US" dirty="0" smtClean="0"/>
              <a:t>]</a:t>
            </a:r>
            <a:r>
              <a:rPr lang="sr-Latn-BA" dirty="0" smtClean="0"/>
              <a:t> );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err="1" smtClean="0"/>
              <a:t>Readln</a:t>
            </a:r>
            <a:r>
              <a:rPr lang="en-US" dirty="0" smtClean="0"/>
              <a:t>;</a:t>
            </a:r>
            <a:endParaRPr lang="sr-Latn-BA" dirty="0"/>
          </a:p>
          <a:p>
            <a:r>
              <a:rPr lang="sr-Latn-BA" dirty="0"/>
              <a:t>end.</a:t>
            </a:r>
          </a:p>
        </p:txBody>
      </p:sp>
    </p:spTree>
    <p:extLst>
      <p:ext uri="{BB962C8B-B14F-4D97-AF65-F5344CB8AC3E}">
        <p14:creationId xmlns:p14="http://schemas.microsoft.com/office/powerpoint/2010/main" val="15465663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103</TotalTime>
  <Words>1004</Words>
  <Application>Microsoft Office PowerPoint</Application>
  <PresentationFormat>On-screen Show (4:3)</PresentationFormat>
  <Paragraphs>228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NIZOVI</vt:lpstr>
      <vt:lpstr> NIZOVI</vt:lpstr>
      <vt:lpstr> JEDNODIMENZIONALNI NIZOVI</vt:lpstr>
      <vt:lpstr> JEDNODIMENZIONALNI NIZOVI</vt:lpstr>
      <vt:lpstr> JEDNODIMENZIONALNI NIZOVI</vt:lpstr>
      <vt:lpstr> JEDNODIMENZIONALNI NIZOVI-PRIMJERI</vt:lpstr>
      <vt:lpstr> JEDNODIMENZIONALNI NIZOVI-PRIMJERI</vt:lpstr>
      <vt:lpstr> JEDNODIMENZIONALNI NIZOVI-PRIMJERI</vt:lpstr>
      <vt:lpstr> JEDNODIMENZIONALNI NIZOVI-PRIMJERI</vt:lpstr>
      <vt:lpstr> JEDNODIMENZIONALNI NIZOVI-PRIMJERI</vt:lpstr>
      <vt:lpstr> JEDNODIMENZIONALNI NIZOVI-PRIMJERI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NIZOVI</dc:title>
  <dc:creator>Milenko Soldat</dc:creator>
  <cp:lastModifiedBy>Admin PC</cp:lastModifiedBy>
  <cp:revision>14</cp:revision>
  <dcterms:created xsi:type="dcterms:W3CDTF">2013-10-26T16:42:55Z</dcterms:created>
  <dcterms:modified xsi:type="dcterms:W3CDTF">2013-11-10T12:15:08Z</dcterms:modified>
</cp:coreProperties>
</file>