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B12AE-C55A-480F-ABF9-99DA0A8A788C}" type="datetimeFigureOut">
              <a:rPr lang="sr-Latn-BA" smtClean="0"/>
              <a:t>10.11.2013.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CAECA-2C66-43FE-9D6F-9218ED207A79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32865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7A6E-4E2B-4A2E-A75A-03FEC39942DF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8659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81910-C183-430F-87E1-D6F26E6BC6B5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02415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AD920-E753-4DA9-B3B4-F03B94BC7666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03066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721F0-63AA-4483-8918-050FCE5C1B6C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3608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A4A2-89D9-4163-AB33-E6A0121540FF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25238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6A6F-5761-470E-A29C-5E9010332358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72984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4E2E1-91EF-4E98-9E0E-FE1B1DE08562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70267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848-AEBA-490B-A25B-E7E76F84BEB8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2484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85B3-7291-4913-B791-9854F325970E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732029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42CEE-7D13-4B25-9E89-DBE6C475B924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016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0862-24C9-4CA5-BDDD-90D9375808E1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9287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EC27C-04D4-49D9-AC5A-AECA78E52EE5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758A5-4A50-4E85-BDA1-CB58C76A5487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416329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Petlje-broj</a:t>
            </a:r>
            <a:r>
              <a:rPr lang="en-US" sz="4000" dirty="0" smtClean="0"/>
              <a:t> </a:t>
            </a:r>
            <a:r>
              <a:rPr lang="en-US" sz="4000" dirty="0" err="1" smtClean="0"/>
              <a:t>ponavljanja</a:t>
            </a:r>
            <a:r>
              <a:rPr lang="en-US" sz="4000" dirty="0" smtClean="0"/>
              <a:t> </a:t>
            </a:r>
            <a:r>
              <a:rPr lang="en-US" sz="4000" dirty="0" err="1" smtClean="0"/>
              <a:t>unaprijed</a:t>
            </a:r>
            <a:r>
              <a:rPr lang="en-US" sz="4000" dirty="0" smtClean="0"/>
              <a:t> </a:t>
            </a:r>
            <a:r>
              <a:rPr lang="en-US" sz="4000" dirty="0" err="1" smtClean="0"/>
              <a:t>nepoznat</a:t>
            </a:r>
            <a:endParaRPr lang="sr-Latn-BA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II </a:t>
            </a:r>
            <a:r>
              <a:rPr lang="en-US" dirty="0" err="1" smtClean="0"/>
              <a:t>gimnazije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9821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While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692696"/>
            <a:ext cx="3456384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sintaksa:</a:t>
            </a:r>
            <a:r>
              <a:rPr lang="en-US" sz="2400" b="1" dirty="0" err="1" smtClean="0">
                <a:solidFill>
                  <a:srgbClr val="C00000"/>
                </a:solidFill>
              </a:rPr>
              <a:t>while</a:t>
            </a:r>
            <a:r>
              <a:rPr lang="en-US" sz="2400" dirty="0" smtClean="0"/>
              <a:t> (</a:t>
            </a:r>
            <a:r>
              <a:rPr lang="en-US" sz="2400" b="1" i="1" dirty="0" err="1" smtClean="0">
                <a:solidFill>
                  <a:srgbClr val="0070C0"/>
                </a:solidFill>
              </a:rPr>
              <a:t>Uslov</a:t>
            </a:r>
            <a:r>
              <a:rPr lang="en-US" sz="2400" i="1" dirty="0" smtClean="0">
                <a:solidFill>
                  <a:schemeClr val="tx1"/>
                </a:solidFill>
              </a:rPr>
              <a:t>)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do</a:t>
            </a:r>
          </a:p>
          <a:p>
            <a:r>
              <a:rPr lang="en-US" sz="2400" b="1" dirty="0" smtClean="0"/>
              <a:t>                 [begin]</a:t>
            </a:r>
          </a:p>
          <a:p>
            <a:r>
              <a:rPr lang="en-US" sz="2400" b="1" dirty="0" smtClean="0"/>
              <a:t>                       </a:t>
            </a:r>
            <a:r>
              <a:rPr lang="en-US" sz="2400" dirty="0" err="1" smtClean="0"/>
              <a:t>naredbe</a:t>
            </a:r>
            <a:r>
              <a:rPr lang="en-US" sz="2400" dirty="0" smtClean="0"/>
              <a:t>;</a:t>
            </a:r>
          </a:p>
          <a:p>
            <a:r>
              <a:rPr lang="en-US" sz="2400" b="1" dirty="0" smtClean="0"/>
              <a:t>                   [end;]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9912" y="692696"/>
            <a:ext cx="4824536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Dok</a:t>
            </a:r>
            <a:r>
              <a:rPr lang="en-US" sz="2400" b="1" dirty="0" smtClean="0">
                <a:solidFill>
                  <a:srgbClr val="C00000"/>
                </a:solidFill>
              </a:rPr>
              <a:t> god je </a:t>
            </a:r>
            <a:r>
              <a:rPr lang="en-US" sz="2400" dirty="0" smtClean="0"/>
              <a:t>(</a:t>
            </a:r>
            <a:r>
              <a:rPr lang="en-US" sz="2400" b="1" i="1" dirty="0" err="1" smtClean="0">
                <a:solidFill>
                  <a:srgbClr val="0070C0"/>
                </a:solidFill>
              </a:rPr>
              <a:t>Uslov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tacan</a:t>
            </a:r>
            <a:r>
              <a:rPr lang="en-US" sz="2400" dirty="0" smtClean="0"/>
              <a:t>)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</a:rPr>
              <a:t>cini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</a:rPr>
              <a:t>radi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r>
              <a:rPr lang="en-US" sz="2400" b="1" dirty="0" smtClean="0"/>
              <a:t>[</a:t>
            </a:r>
            <a:r>
              <a:rPr lang="en-US" sz="2400" b="1" dirty="0" err="1" smtClean="0"/>
              <a:t>Pocetak</a:t>
            </a:r>
            <a:r>
              <a:rPr lang="en-US" sz="2400" b="1" dirty="0" smtClean="0"/>
              <a:t>]</a:t>
            </a:r>
          </a:p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en-US" sz="2400" dirty="0" err="1" smtClean="0"/>
              <a:t>naredbe</a:t>
            </a:r>
            <a:r>
              <a:rPr lang="en-US" sz="2400" dirty="0" smtClean="0"/>
              <a:t>;</a:t>
            </a:r>
          </a:p>
          <a:p>
            <a:r>
              <a:rPr lang="en-US" sz="2400" b="1" dirty="0" smtClean="0"/>
              <a:t>[</a:t>
            </a:r>
            <a:r>
              <a:rPr lang="en-US" sz="2400" b="1" dirty="0" err="1" smtClean="0"/>
              <a:t>Kraj</a:t>
            </a:r>
            <a:r>
              <a:rPr lang="en-US" sz="2400" b="1" dirty="0" smtClean="0"/>
              <a:t>;]</a:t>
            </a:r>
            <a:endParaRPr lang="sr-Latn-BA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01149" y="2348880"/>
            <a:ext cx="84032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 smtClean="0">
                <a:solidFill>
                  <a:srgbClr val="0070C0"/>
                </a:solidFill>
              </a:rPr>
              <a:t>Uslov</a:t>
            </a:r>
            <a:r>
              <a:rPr lang="en-US" sz="2400" dirty="0" err="1" smtClean="0"/>
              <a:t>-logicki</a:t>
            </a:r>
            <a:r>
              <a:rPr lang="en-US" sz="2400" dirty="0" smtClean="0"/>
              <a:t> </a:t>
            </a:r>
            <a:r>
              <a:rPr lang="en-US" sz="2400" dirty="0" err="1" smtClean="0"/>
              <a:t>iskaz</a:t>
            </a:r>
            <a:r>
              <a:rPr lang="en-US" sz="2400" dirty="0" smtClean="0"/>
              <a:t>, </a:t>
            </a:r>
            <a:r>
              <a:rPr lang="en-US" sz="2400" dirty="0" err="1" smtClean="0"/>
              <a:t>i</a:t>
            </a:r>
            <a:r>
              <a:rPr lang="en-US" sz="2400" dirty="0" smtClean="0"/>
              <a:t> on </a:t>
            </a:r>
            <a:r>
              <a:rPr lang="en-US" sz="2400" dirty="0" err="1" smtClean="0"/>
              <a:t>ima</a:t>
            </a:r>
            <a:r>
              <a:rPr lang="en-US" sz="2400" dirty="0" smtClean="0"/>
              <a:t> </a:t>
            </a:r>
            <a:r>
              <a:rPr lang="en-US" sz="2400" dirty="0" err="1" smtClean="0"/>
              <a:t>vrijednost</a:t>
            </a:r>
            <a:r>
              <a:rPr lang="en-US" sz="2400" dirty="0" smtClean="0"/>
              <a:t> </a:t>
            </a:r>
            <a:r>
              <a:rPr lang="en-US" sz="2400" dirty="0" err="1" smtClean="0"/>
              <a:t>istina</a:t>
            </a:r>
            <a:r>
              <a:rPr lang="en-US" sz="2400" dirty="0" smtClean="0"/>
              <a:t> (true) </a:t>
            </a:r>
            <a:r>
              <a:rPr lang="en-US" sz="2400" dirty="0" err="1" smtClean="0"/>
              <a:t>ili</a:t>
            </a:r>
            <a:r>
              <a:rPr lang="en-US" sz="2400" dirty="0" smtClean="0"/>
              <a:t> </a:t>
            </a:r>
            <a:r>
              <a:rPr lang="en-US" sz="2400" dirty="0" err="1" smtClean="0"/>
              <a:t>laz</a:t>
            </a:r>
            <a:r>
              <a:rPr lang="en-US" sz="2400" dirty="0" smtClean="0"/>
              <a:t> (false)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49" y="2780928"/>
            <a:ext cx="71071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 smtClean="0">
                <a:solidFill>
                  <a:srgbClr val="0070C0"/>
                </a:solidFill>
              </a:rPr>
              <a:t>//Ispis faktorijela brojeva do 7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sr-Latn-BA" dirty="0" smtClean="0">
                <a:solidFill>
                  <a:srgbClr val="0070C0"/>
                </a:solidFill>
              </a:rPr>
              <a:t>7!=7*6*5*4*3*2 ; 6!=6*5*4*3*2 ; ...</a:t>
            </a:r>
          </a:p>
          <a:p>
            <a:r>
              <a:rPr lang="sr-Latn-BA" dirty="0" smtClean="0"/>
              <a:t>program PrekoWhile;</a:t>
            </a:r>
          </a:p>
          <a:p>
            <a:r>
              <a:rPr lang="sr-Latn-BA" dirty="0" smtClean="0"/>
              <a:t>var i,fak:integer;</a:t>
            </a:r>
          </a:p>
          <a:p>
            <a:r>
              <a:rPr lang="sr-Latn-BA" b="1" dirty="0" smtClean="0"/>
              <a:t>begin</a:t>
            </a:r>
          </a:p>
          <a:p>
            <a:r>
              <a:rPr lang="sr-Latn-BA" dirty="0" smtClean="0"/>
              <a:t>fak:=1;i:=1;</a:t>
            </a:r>
          </a:p>
          <a:p>
            <a:r>
              <a:rPr lang="sr-Latn-BA" b="1" dirty="0" smtClean="0">
                <a:solidFill>
                  <a:srgbClr val="C00000"/>
                </a:solidFill>
              </a:rPr>
              <a:t>while i&lt;=7 do</a:t>
            </a:r>
          </a:p>
          <a:p>
            <a:r>
              <a:rPr lang="sr-Latn-BA" b="1" dirty="0" smtClean="0">
                <a:solidFill>
                  <a:srgbClr val="C00000"/>
                </a:solidFill>
              </a:rPr>
              <a:t>begin</a:t>
            </a:r>
          </a:p>
          <a:p>
            <a:r>
              <a:rPr lang="sr-Latn-BA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sr-Latn-BA" b="1" dirty="0" smtClean="0">
                <a:solidFill>
                  <a:srgbClr val="C00000"/>
                </a:solidFill>
              </a:rPr>
              <a:t>fak:=fak*i;</a:t>
            </a:r>
          </a:p>
          <a:p>
            <a:r>
              <a:rPr lang="sr-Latn-BA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sr-Latn-BA" b="1" dirty="0" smtClean="0">
                <a:solidFill>
                  <a:srgbClr val="C00000"/>
                </a:solidFill>
              </a:rPr>
              <a:t>writeln ('!',i,'=',fak);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sr-Latn-BA" b="1" dirty="0" smtClean="0">
                <a:solidFill>
                  <a:srgbClr val="C00000"/>
                </a:solidFill>
              </a:rPr>
              <a:t> i:=i+1;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//</a:t>
            </a:r>
            <a:r>
              <a:rPr lang="en-US" b="1" dirty="0" err="1" smtClean="0">
                <a:solidFill>
                  <a:srgbClr val="0070C0"/>
                </a:solidFill>
              </a:rPr>
              <a:t>brojac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uvecava</a:t>
            </a:r>
            <a:endParaRPr lang="sr-Latn-BA" b="1" dirty="0" smtClean="0">
              <a:solidFill>
                <a:srgbClr val="0070C0"/>
              </a:solidFill>
            </a:endParaRPr>
          </a:p>
          <a:p>
            <a:r>
              <a:rPr lang="sr-Latn-BA" b="1" dirty="0" smtClean="0">
                <a:solidFill>
                  <a:srgbClr val="C00000"/>
                </a:solidFill>
              </a:rPr>
              <a:t>end;</a:t>
            </a:r>
          </a:p>
          <a:p>
            <a:r>
              <a:rPr lang="sr-Latn-BA" dirty="0" smtClean="0"/>
              <a:t>readln;readln;</a:t>
            </a:r>
          </a:p>
          <a:p>
            <a:r>
              <a:rPr lang="sr-Latn-BA" b="1" dirty="0" smtClean="0"/>
              <a:t>end.</a:t>
            </a:r>
            <a:endParaRPr lang="sr-Latn-BA" b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2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58943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While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//</a:t>
            </a:r>
            <a:r>
              <a:rPr lang="en-US" sz="2400" b="1" dirty="0" err="1" smtClean="0">
                <a:solidFill>
                  <a:srgbClr val="0070C0"/>
                </a:solidFill>
              </a:rPr>
              <a:t>Enti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stepen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cijelog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broja</a:t>
            </a:r>
            <a:r>
              <a:rPr lang="en-US" sz="2400" b="1" dirty="0" smtClean="0">
                <a:solidFill>
                  <a:srgbClr val="0070C0"/>
                </a:solidFill>
              </a:rPr>
              <a:t> a(n je </a:t>
            </a:r>
            <a:r>
              <a:rPr lang="en-US" sz="2400" b="1" dirty="0" err="1" smtClean="0">
                <a:solidFill>
                  <a:srgbClr val="0070C0"/>
                </a:solidFill>
              </a:rPr>
              <a:t>iz</a:t>
            </a:r>
            <a:r>
              <a:rPr lang="en-US" sz="2400" b="1" dirty="0" smtClean="0">
                <a:solidFill>
                  <a:srgbClr val="0070C0"/>
                </a:solidFill>
              </a:rPr>
              <a:t> N)</a:t>
            </a:r>
          </a:p>
          <a:p>
            <a:r>
              <a:rPr lang="en-US" sz="2400" dirty="0" smtClean="0"/>
              <a:t>program </a:t>
            </a:r>
            <a:r>
              <a:rPr lang="en-US" sz="2400" dirty="0" err="1" smtClean="0"/>
              <a:t>PrekoWhile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var</a:t>
            </a:r>
            <a:r>
              <a:rPr lang="en-US" sz="2400" dirty="0" smtClean="0"/>
              <a:t> </a:t>
            </a:r>
            <a:r>
              <a:rPr lang="en-US" sz="2400" dirty="0" err="1" smtClean="0"/>
              <a:t>a,n,i,rez:integer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begin</a:t>
            </a:r>
          </a:p>
          <a:p>
            <a:r>
              <a:rPr lang="en-US" sz="2400" dirty="0" err="1" smtClean="0"/>
              <a:t>rez</a:t>
            </a:r>
            <a:r>
              <a:rPr lang="en-US" sz="2400" dirty="0" smtClean="0"/>
              <a:t>:=1;i:=1;</a:t>
            </a:r>
          </a:p>
          <a:p>
            <a:r>
              <a:rPr lang="en-US" sz="2400" dirty="0" err="1" smtClean="0"/>
              <a:t>writeln</a:t>
            </a:r>
            <a:r>
              <a:rPr lang="en-US" sz="2400" dirty="0" smtClean="0"/>
              <a:t>('</a:t>
            </a:r>
            <a:r>
              <a:rPr lang="en-US" sz="2400" dirty="0" err="1" smtClean="0"/>
              <a:t>Unesite</a:t>
            </a:r>
            <a:r>
              <a:rPr lang="en-US" sz="2400" dirty="0" smtClean="0"/>
              <a:t> </a:t>
            </a:r>
            <a:r>
              <a:rPr lang="en-US" sz="2400" dirty="0" err="1" smtClean="0"/>
              <a:t>bazu</a:t>
            </a:r>
            <a:r>
              <a:rPr lang="en-US" sz="2400" dirty="0" smtClean="0"/>
              <a:t> a');</a:t>
            </a:r>
            <a:r>
              <a:rPr lang="en-US" sz="2400" dirty="0" err="1" smtClean="0"/>
              <a:t>readln</a:t>
            </a:r>
            <a:r>
              <a:rPr lang="en-US" sz="2400" dirty="0" smtClean="0"/>
              <a:t>(a);</a:t>
            </a:r>
          </a:p>
          <a:p>
            <a:r>
              <a:rPr lang="en-US" sz="2400" dirty="0" err="1" smtClean="0"/>
              <a:t>writeln</a:t>
            </a:r>
            <a:r>
              <a:rPr lang="en-US" sz="2400" dirty="0" smtClean="0"/>
              <a:t>('</a:t>
            </a:r>
            <a:r>
              <a:rPr lang="en-US" sz="2400" dirty="0" err="1" smtClean="0"/>
              <a:t>Unesite</a:t>
            </a:r>
            <a:r>
              <a:rPr lang="en-US" sz="2400" dirty="0" smtClean="0"/>
              <a:t> </a:t>
            </a:r>
            <a:r>
              <a:rPr lang="en-US" sz="2400" dirty="0" err="1" smtClean="0"/>
              <a:t>eksponent</a:t>
            </a:r>
            <a:r>
              <a:rPr lang="en-US" sz="2400" dirty="0" smtClean="0"/>
              <a:t> n');</a:t>
            </a:r>
            <a:r>
              <a:rPr lang="en-US" sz="2400" dirty="0" err="1" smtClean="0"/>
              <a:t>readln</a:t>
            </a:r>
            <a:r>
              <a:rPr lang="en-US" sz="2400" dirty="0" smtClean="0"/>
              <a:t>(n);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while (</a:t>
            </a:r>
            <a:r>
              <a:rPr lang="en-US" sz="2400" dirty="0" err="1" smtClean="0">
                <a:solidFill>
                  <a:srgbClr val="C00000"/>
                </a:solidFill>
              </a:rPr>
              <a:t>i</a:t>
            </a:r>
            <a:r>
              <a:rPr lang="en-US" sz="2400" dirty="0" smtClean="0">
                <a:solidFill>
                  <a:srgbClr val="C00000"/>
                </a:solidFill>
              </a:rPr>
              <a:t>&lt;=n) do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begin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   </a:t>
            </a:r>
            <a:r>
              <a:rPr lang="en-US" sz="2400" dirty="0" err="1" smtClean="0">
                <a:solidFill>
                  <a:srgbClr val="C00000"/>
                </a:solidFill>
              </a:rPr>
              <a:t>rez</a:t>
            </a:r>
            <a:r>
              <a:rPr lang="en-US" sz="2400" dirty="0" smtClean="0">
                <a:solidFill>
                  <a:srgbClr val="C00000"/>
                </a:solidFill>
              </a:rPr>
              <a:t>:=</a:t>
            </a:r>
            <a:r>
              <a:rPr lang="en-US" sz="2400" dirty="0" err="1" smtClean="0">
                <a:solidFill>
                  <a:srgbClr val="C00000"/>
                </a:solidFill>
              </a:rPr>
              <a:t>rez</a:t>
            </a:r>
            <a:r>
              <a:rPr lang="en-US" sz="2400" dirty="0" smtClean="0">
                <a:solidFill>
                  <a:srgbClr val="C00000"/>
                </a:solidFill>
              </a:rPr>
              <a:t>*a;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   i:=i+1;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//</a:t>
            </a:r>
            <a:r>
              <a:rPr lang="en-US" sz="2400" dirty="0" err="1">
                <a:solidFill>
                  <a:srgbClr val="0070C0"/>
                </a:solidFill>
              </a:rPr>
              <a:t>brojac</a:t>
            </a:r>
            <a:r>
              <a:rPr lang="en-US" sz="2400" dirty="0">
                <a:solidFill>
                  <a:srgbClr val="0070C0"/>
                </a:solidFill>
              </a:rPr>
              <a:t> se </a:t>
            </a:r>
            <a:r>
              <a:rPr lang="en-US" sz="2400" dirty="0" err="1" smtClean="0">
                <a:solidFill>
                  <a:srgbClr val="0070C0"/>
                </a:solidFill>
              </a:rPr>
              <a:t>uvecava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end;</a:t>
            </a:r>
          </a:p>
          <a:p>
            <a:r>
              <a:rPr lang="en-US" sz="2400" dirty="0" err="1" smtClean="0"/>
              <a:t>writeln</a:t>
            </a:r>
            <a:r>
              <a:rPr lang="en-US" sz="2400" dirty="0" smtClean="0"/>
              <a:t>(a,' </a:t>
            </a:r>
            <a:r>
              <a:rPr lang="en-US" sz="2400" dirty="0" err="1" smtClean="0"/>
              <a:t>na</a:t>
            </a:r>
            <a:r>
              <a:rPr lang="en-US" sz="2400" dirty="0" smtClean="0"/>
              <a:t> ',n,' = ',</a:t>
            </a:r>
            <a:r>
              <a:rPr lang="en-US" sz="2400" dirty="0" err="1" smtClean="0"/>
              <a:t>rez</a:t>
            </a:r>
            <a:r>
              <a:rPr lang="en-US" sz="2400" dirty="0" smtClean="0"/>
              <a:t>);</a:t>
            </a:r>
          </a:p>
          <a:p>
            <a:r>
              <a:rPr lang="en-US" sz="2400" dirty="0" err="1" smtClean="0"/>
              <a:t>readln;readln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end.</a:t>
            </a:r>
            <a:endParaRPr lang="sr-Latn-BA" sz="24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3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8800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While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764704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200" dirty="0" smtClean="0">
                <a:solidFill>
                  <a:srgbClr val="0070C0"/>
                </a:solidFill>
              </a:rPr>
              <a:t>//Program za ispis prirodnog broja sa inverznim ciframa(123---321; ...)</a:t>
            </a:r>
          </a:p>
          <a:p>
            <a:r>
              <a:rPr lang="sr-Latn-BA" sz="2200" dirty="0" smtClean="0"/>
              <a:t>program PrekoWhile;</a:t>
            </a:r>
          </a:p>
          <a:p>
            <a:r>
              <a:rPr lang="sr-Latn-BA" sz="2200" dirty="0" smtClean="0"/>
              <a:t>var broj,cifra,novi:integer;</a:t>
            </a:r>
          </a:p>
          <a:p>
            <a:r>
              <a:rPr lang="sr-Latn-BA" sz="2200" dirty="0" smtClean="0"/>
              <a:t>begin</a:t>
            </a:r>
          </a:p>
          <a:p>
            <a:r>
              <a:rPr lang="sr-Latn-BA" sz="2200" dirty="0" smtClean="0"/>
              <a:t>writeln('Unesite prirodan broj');readln(broj);</a:t>
            </a:r>
          </a:p>
          <a:p>
            <a:r>
              <a:rPr lang="sr-Latn-BA" sz="2200" dirty="0" smtClean="0"/>
              <a:t>novi:=0;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while (broj&gt;0) do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begin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 cifra:=broj mod 10;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 novi:=novi+cifra;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 novi:=novi*10;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 broj:=broj div 10;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end;</a:t>
            </a:r>
          </a:p>
          <a:p>
            <a:r>
              <a:rPr lang="sr-Latn-BA" sz="2200" dirty="0" smtClean="0"/>
              <a:t>writeln('Uneseni broj unazad glasi:',novi div 10);</a:t>
            </a:r>
          </a:p>
          <a:p>
            <a:r>
              <a:rPr lang="sr-Latn-BA" sz="2200" dirty="0" smtClean="0"/>
              <a:t>readln;readln;</a:t>
            </a:r>
          </a:p>
          <a:p>
            <a:r>
              <a:rPr lang="sr-Latn-BA" sz="2200" dirty="0" smtClean="0"/>
              <a:t>end.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4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0968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While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764704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200" dirty="0" smtClean="0">
                <a:solidFill>
                  <a:srgbClr val="0070C0"/>
                </a:solidFill>
              </a:rPr>
              <a:t>{Napisati program kojim se medju brojevima 1+1/2; 1+1/2+1/3;...pronalazi prvi</a:t>
            </a:r>
          </a:p>
          <a:p>
            <a:r>
              <a:rPr lang="sr-Latn-BA" sz="2200" dirty="0" smtClean="0">
                <a:solidFill>
                  <a:srgbClr val="0070C0"/>
                </a:solidFill>
              </a:rPr>
              <a:t>veci od zadatog broja x }</a:t>
            </a:r>
          </a:p>
          <a:p>
            <a:r>
              <a:rPr lang="sr-Latn-BA" sz="2200" dirty="0" smtClean="0"/>
              <a:t>program Untitled;</a:t>
            </a:r>
          </a:p>
          <a:p>
            <a:r>
              <a:rPr lang="sr-Latn-BA" sz="2200" dirty="0" smtClean="0"/>
              <a:t>var s,x:real;</a:t>
            </a:r>
          </a:p>
          <a:p>
            <a:r>
              <a:rPr lang="sr-Latn-BA" sz="2200" dirty="0" smtClean="0"/>
              <a:t>    i:integer;</a:t>
            </a:r>
          </a:p>
          <a:p>
            <a:r>
              <a:rPr lang="sr-Latn-BA" sz="2200" dirty="0" smtClean="0"/>
              <a:t>begin</a:t>
            </a:r>
          </a:p>
          <a:p>
            <a:r>
              <a:rPr lang="sr-Latn-BA" sz="2200" dirty="0" smtClean="0"/>
              <a:t>s:=1;i:=2;</a:t>
            </a:r>
          </a:p>
          <a:p>
            <a:r>
              <a:rPr lang="sr-Latn-BA" sz="2200" dirty="0" smtClean="0"/>
              <a:t>writeln('Unesite neki broj x');readln(x);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while </a:t>
            </a:r>
            <a:r>
              <a:rPr lang="en-US" sz="2200" dirty="0" smtClean="0">
                <a:solidFill>
                  <a:srgbClr val="C00000"/>
                </a:solidFill>
              </a:rPr>
              <a:t>(</a:t>
            </a:r>
            <a:r>
              <a:rPr lang="sr-Latn-BA" sz="2200" dirty="0" smtClean="0">
                <a:solidFill>
                  <a:srgbClr val="C00000"/>
                </a:solidFill>
              </a:rPr>
              <a:t>x&gt;=s</a:t>
            </a:r>
            <a:r>
              <a:rPr lang="en-US" sz="2200" dirty="0" smtClean="0">
                <a:solidFill>
                  <a:srgbClr val="C00000"/>
                </a:solidFill>
              </a:rPr>
              <a:t>)</a:t>
            </a:r>
            <a:r>
              <a:rPr lang="sr-Latn-BA" sz="2200" dirty="0" smtClean="0">
                <a:solidFill>
                  <a:srgbClr val="C00000"/>
                </a:solidFill>
              </a:rPr>
              <a:t> do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begin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 </a:t>
            </a:r>
            <a:r>
              <a:rPr lang="en-US" sz="2200" dirty="0" smtClean="0">
                <a:solidFill>
                  <a:srgbClr val="C00000"/>
                </a:solidFill>
              </a:rPr>
              <a:t> </a:t>
            </a:r>
            <a:r>
              <a:rPr lang="sr-Latn-BA" sz="2200" dirty="0" smtClean="0">
                <a:solidFill>
                  <a:srgbClr val="C00000"/>
                </a:solidFill>
              </a:rPr>
              <a:t>s:=s+1.0/i;</a:t>
            </a:r>
          </a:p>
          <a:p>
            <a:r>
              <a:rPr lang="en-US" sz="2200" dirty="0" smtClean="0">
                <a:solidFill>
                  <a:srgbClr val="C00000"/>
                </a:solidFill>
              </a:rPr>
              <a:t>  </a:t>
            </a:r>
            <a:r>
              <a:rPr lang="sr-Latn-BA" sz="2200" dirty="0" smtClean="0">
                <a:solidFill>
                  <a:srgbClr val="C00000"/>
                </a:solidFill>
              </a:rPr>
              <a:t> i:=i+1;</a:t>
            </a:r>
          </a:p>
          <a:p>
            <a:r>
              <a:rPr lang="sr-Latn-BA" sz="2200" dirty="0" smtClean="0">
                <a:solidFill>
                  <a:srgbClr val="C00000"/>
                </a:solidFill>
              </a:rPr>
              <a:t>end;</a:t>
            </a:r>
          </a:p>
          <a:p>
            <a:r>
              <a:rPr lang="sr-Latn-BA" sz="2200" dirty="0" smtClean="0"/>
              <a:t>writeln('Prvi veci od ',x:7:3,' je broj ',s:7:3);</a:t>
            </a:r>
          </a:p>
          <a:p>
            <a:r>
              <a:rPr lang="sr-Latn-BA" sz="2200" dirty="0" smtClean="0"/>
              <a:t>readln;readln;</a:t>
            </a:r>
          </a:p>
          <a:p>
            <a:r>
              <a:rPr lang="sr-Latn-BA" sz="2200" dirty="0" smtClean="0"/>
              <a:t>end.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5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4201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Repeat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692696"/>
            <a:ext cx="3456384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sintaksa:</a:t>
            </a:r>
            <a:r>
              <a:rPr lang="en-US" sz="2400" b="1" dirty="0" err="1" smtClean="0">
                <a:solidFill>
                  <a:srgbClr val="C00000"/>
                </a:solidFill>
              </a:rPr>
              <a:t>repeat</a:t>
            </a:r>
            <a:endParaRPr lang="en-US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dirty="0" smtClean="0"/>
              <a:t>                    </a:t>
            </a:r>
            <a:r>
              <a:rPr lang="en-US" sz="2400" dirty="0" err="1" smtClean="0"/>
              <a:t>naredbe</a:t>
            </a:r>
            <a:r>
              <a:rPr lang="en-US" sz="2400" dirty="0" smtClean="0"/>
              <a:t>;</a:t>
            </a:r>
          </a:p>
          <a:p>
            <a:r>
              <a:rPr lang="en-US" sz="2400" b="1" dirty="0" smtClean="0"/>
              <a:t>               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until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b="1" i="1" dirty="0" err="1" smtClean="0">
                <a:solidFill>
                  <a:srgbClr val="0070C0"/>
                </a:solidFill>
              </a:rPr>
              <a:t>Uslov</a:t>
            </a:r>
            <a:r>
              <a:rPr lang="en-US" sz="2400" i="1" dirty="0" smtClean="0">
                <a:solidFill>
                  <a:schemeClr val="tx1"/>
                </a:solidFill>
              </a:rPr>
              <a:t>);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779912" y="692696"/>
            <a:ext cx="482453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Ponavljaj</a:t>
            </a:r>
            <a:endParaRPr lang="en-US" sz="2400" b="1" dirty="0" smtClean="0"/>
          </a:p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en-US" sz="2400" dirty="0" err="1" smtClean="0"/>
              <a:t>naredbe</a:t>
            </a:r>
            <a:r>
              <a:rPr lang="en-US" sz="2400" dirty="0" smtClean="0"/>
              <a:t>;</a:t>
            </a:r>
          </a:p>
          <a:p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</a:rPr>
              <a:t>Dok</a:t>
            </a:r>
            <a:r>
              <a:rPr lang="en-US" sz="2400" b="1" dirty="0" smtClean="0"/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b="1" i="1" dirty="0" err="1" smtClean="0">
                <a:solidFill>
                  <a:srgbClr val="0070C0"/>
                </a:solidFill>
              </a:rPr>
              <a:t>Uslov</a:t>
            </a:r>
            <a:r>
              <a:rPr lang="en-US" sz="2400" i="1" dirty="0" smtClean="0">
                <a:solidFill>
                  <a:schemeClr val="tx1"/>
                </a:solidFill>
              </a:rPr>
              <a:t>)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nije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tacan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sr-Latn-BA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1149" y="1988840"/>
            <a:ext cx="84032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 smtClean="0">
                <a:solidFill>
                  <a:srgbClr val="0070C0"/>
                </a:solidFill>
              </a:rPr>
              <a:t>Uslov</a:t>
            </a:r>
            <a:r>
              <a:rPr lang="en-US" sz="2400" dirty="0" err="1" smtClean="0"/>
              <a:t>-logicki</a:t>
            </a:r>
            <a:r>
              <a:rPr lang="en-US" sz="2400" dirty="0" smtClean="0"/>
              <a:t> </a:t>
            </a:r>
            <a:r>
              <a:rPr lang="en-US" sz="2400" dirty="0" err="1" smtClean="0"/>
              <a:t>iskaz</a:t>
            </a:r>
            <a:r>
              <a:rPr lang="en-US" sz="2400" dirty="0" smtClean="0"/>
              <a:t>, </a:t>
            </a:r>
            <a:r>
              <a:rPr lang="en-US" sz="2400" dirty="0" err="1" smtClean="0"/>
              <a:t>i</a:t>
            </a:r>
            <a:r>
              <a:rPr lang="en-US" sz="2400" dirty="0" smtClean="0"/>
              <a:t> on </a:t>
            </a:r>
            <a:r>
              <a:rPr lang="en-US" sz="2400" dirty="0" err="1" smtClean="0"/>
              <a:t>ima</a:t>
            </a:r>
            <a:r>
              <a:rPr lang="en-US" sz="2400" dirty="0" smtClean="0"/>
              <a:t> </a:t>
            </a:r>
            <a:r>
              <a:rPr lang="en-US" sz="2400" dirty="0" err="1" smtClean="0"/>
              <a:t>vrijednost</a:t>
            </a:r>
            <a:r>
              <a:rPr lang="en-US" sz="2400" dirty="0" smtClean="0"/>
              <a:t> </a:t>
            </a:r>
            <a:r>
              <a:rPr lang="en-US" sz="2400" dirty="0" err="1" smtClean="0"/>
              <a:t>istina</a:t>
            </a:r>
            <a:r>
              <a:rPr lang="en-US" sz="2400" dirty="0" smtClean="0"/>
              <a:t> (true) </a:t>
            </a:r>
            <a:r>
              <a:rPr lang="en-US" sz="2400" dirty="0" err="1" smtClean="0"/>
              <a:t>ili</a:t>
            </a:r>
            <a:r>
              <a:rPr lang="en-US" sz="2400" dirty="0" smtClean="0"/>
              <a:t> </a:t>
            </a:r>
            <a:r>
              <a:rPr lang="en-US" sz="2400" dirty="0" err="1" smtClean="0"/>
              <a:t>laz</a:t>
            </a:r>
            <a:r>
              <a:rPr lang="en-US" sz="2400" dirty="0" smtClean="0"/>
              <a:t> (false)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334" y="2477347"/>
            <a:ext cx="87381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000" b="1" dirty="0" smtClean="0">
                <a:solidFill>
                  <a:srgbClr val="0070C0"/>
                </a:solidFill>
              </a:rPr>
              <a:t>//Ispis faktorijela brojeva do 7</a:t>
            </a:r>
            <a:r>
              <a:rPr lang="en-US" sz="2000" b="1" dirty="0" smtClean="0">
                <a:solidFill>
                  <a:srgbClr val="0070C0"/>
                </a:solidFill>
              </a:rPr>
              <a:t>. </a:t>
            </a:r>
            <a:r>
              <a:rPr lang="sr-Latn-BA" sz="2000" b="1" dirty="0" smtClean="0">
                <a:solidFill>
                  <a:srgbClr val="0070C0"/>
                </a:solidFill>
              </a:rPr>
              <a:t>7!=7*6*5*4*3*2 ; 6!=6*5*4*3*2 ; ...</a:t>
            </a:r>
          </a:p>
          <a:p>
            <a:r>
              <a:rPr lang="sr-Latn-BA" sz="2000" dirty="0" smtClean="0"/>
              <a:t>program PrekoRepeat;</a:t>
            </a:r>
          </a:p>
          <a:p>
            <a:r>
              <a:rPr lang="sr-Latn-BA" sz="2000" dirty="0" smtClean="0"/>
              <a:t>var i,fak:integer;</a:t>
            </a:r>
          </a:p>
          <a:p>
            <a:r>
              <a:rPr lang="sr-Latn-BA" sz="2000" dirty="0" smtClean="0"/>
              <a:t>begin</a:t>
            </a:r>
          </a:p>
          <a:p>
            <a:r>
              <a:rPr lang="sr-Latn-BA" sz="2000" dirty="0" smtClean="0"/>
              <a:t>fak:=1;i:=1;</a:t>
            </a:r>
          </a:p>
          <a:p>
            <a:r>
              <a:rPr lang="sr-Latn-BA" sz="2000" b="1" dirty="0" smtClean="0">
                <a:solidFill>
                  <a:srgbClr val="C00000"/>
                </a:solidFill>
              </a:rPr>
              <a:t>repeat</a:t>
            </a:r>
          </a:p>
          <a:p>
            <a:r>
              <a:rPr lang="sr-Latn-BA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</a:t>
            </a:r>
            <a:r>
              <a:rPr lang="sr-Latn-BA" sz="2000" b="1" dirty="0" smtClean="0">
                <a:solidFill>
                  <a:srgbClr val="C00000"/>
                </a:solidFill>
              </a:rPr>
              <a:t>fak:=fak*i;</a:t>
            </a:r>
          </a:p>
          <a:p>
            <a:r>
              <a:rPr lang="sr-Latn-BA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</a:t>
            </a:r>
            <a:r>
              <a:rPr lang="sr-Latn-BA" sz="2000" b="1" dirty="0" smtClean="0">
                <a:solidFill>
                  <a:srgbClr val="C00000"/>
                </a:solidFill>
              </a:rPr>
              <a:t>writeln ('!',i,'=',fak);</a:t>
            </a:r>
          </a:p>
          <a:p>
            <a:r>
              <a:rPr lang="sr-Latn-BA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</a:t>
            </a:r>
            <a:r>
              <a:rPr lang="sr-Latn-BA" sz="2000" b="1" dirty="0" smtClean="0">
                <a:solidFill>
                  <a:srgbClr val="C00000"/>
                </a:solidFill>
              </a:rPr>
              <a:t>i:=i+1;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0070C0"/>
                </a:solidFill>
              </a:rPr>
              <a:t>//</a:t>
            </a:r>
            <a:r>
              <a:rPr lang="en-US" sz="2000" dirty="0" err="1">
                <a:solidFill>
                  <a:srgbClr val="0070C0"/>
                </a:solidFill>
              </a:rPr>
              <a:t>brojac</a:t>
            </a:r>
            <a:r>
              <a:rPr lang="en-US" sz="2000" dirty="0">
                <a:solidFill>
                  <a:srgbClr val="0070C0"/>
                </a:solidFill>
              </a:rPr>
              <a:t> se </a:t>
            </a:r>
            <a:r>
              <a:rPr lang="en-US" sz="2000" dirty="0" err="1" smtClean="0">
                <a:solidFill>
                  <a:srgbClr val="0070C0"/>
                </a:solidFill>
              </a:rPr>
              <a:t>uvecava</a:t>
            </a:r>
            <a:endParaRPr lang="sr-Latn-BA" sz="2000" dirty="0" smtClean="0">
              <a:solidFill>
                <a:srgbClr val="C00000"/>
              </a:solidFill>
            </a:endParaRPr>
          </a:p>
          <a:p>
            <a:r>
              <a:rPr lang="sr-Latn-BA" sz="2000" b="1" dirty="0" smtClean="0">
                <a:solidFill>
                  <a:srgbClr val="C00000"/>
                </a:solidFill>
              </a:rPr>
              <a:t>until i&gt;7;</a:t>
            </a:r>
          </a:p>
          <a:p>
            <a:r>
              <a:rPr lang="sr-Latn-BA" sz="2000" dirty="0" smtClean="0"/>
              <a:t>readln;readln;</a:t>
            </a:r>
          </a:p>
          <a:p>
            <a:r>
              <a:rPr lang="sr-Latn-BA" sz="2000" dirty="0" smtClean="0"/>
              <a:t>end.</a:t>
            </a:r>
            <a:endParaRPr lang="sr-Latn-BA" sz="20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6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7229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Repeat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20519" y="908720"/>
            <a:ext cx="873815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</a:rPr>
              <a:t>/</a:t>
            </a:r>
            <a:r>
              <a:rPr lang="sr-Latn-BA" sz="2200" dirty="0" smtClean="0">
                <a:solidFill>
                  <a:srgbClr val="0070C0"/>
                </a:solidFill>
              </a:rPr>
              <a:t>/Enti stepen cijelog broja a(n je iz N)</a:t>
            </a:r>
          </a:p>
          <a:p>
            <a:r>
              <a:rPr lang="sr-Latn-BA" sz="2200" dirty="0" smtClean="0"/>
              <a:t>program PrekoRepeat;</a:t>
            </a:r>
          </a:p>
          <a:p>
            <a:r>
              <a:rPr lang="sr-Latn-BA" sz="2200" dirty="0" smtClean="0"/>
              <a:t>var a,n,i,rez:integer;</a:t>
            </a:r>
          </a:p>
          <a:p>
            <a:r>
              <a:rPr lang="sr-Latn-BA" sz="2200" dirty="0" smtClean="0"/>
              <a:t>begin</a:t>
            </a:r>
          </a:p>
          <a:p>
            <a:r>
              <a:rPr lang="sr-Latn-BA" sz="2200" dirty="0" smtClean="0"/>
              <a:t>rez:=1;i:=1;</a:t>
            </a:r>
          </a:p>
          <a:p>
            <a:r>
              <a:rPr lang="sr-Latn-BA" sz="2200" dirty="0" smtClean="0"/>
              <a:t>writeln('Unesite bazu a');readln(a);</a:t>
            </a:r>
          </a:p>
          <a:p>
            <a:r>
              <a:rPr lang="sr-Latn-BA" sz="2200" dirty="0" smtClean="0"/>
              <a:t>writeln('Unesite eksponent n');readln(n);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repeat 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 </a:t>
            </a:r>
            <a:r>
              <a:rPr lang="sr-Latn-BA" sz="2200" b="1" dirty="0" smtClean="0">
                <a:solidFill>
                  <a:srgbClr val="C00000"/>
                </a:solidFill>
              </a:rPr>
              <a:t>rez:=rez*a;</a:t>
            </a:r>
          </a:p>
          <a:p>
            <a:r>
              <a:rPr lang="en-US" sz="2200" b="1" dirty="0" smtClean="0">
                <a:solidFill>
                  <a:srgbClr val="C00000"/>
                </a:solidFill>
              </a:rPr>
              <a:t>   </a:t>
            </a:r>
            <a:r>
              <a:rPr lang="sr-Latn-BA" sz="2200" b="1" dirty="0" smtClean="0">
                <a:solidFill>
                  <a:srgbClr val="C00000"/>
                </a:solidFill>
              </a:rPr>
              <a:t> i:=i+1;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//</a:t>
            </a:r>
            <a:r>
              <a:rPr lang="en-US" sz="2400" dirty="0" err="1">
                <a:solidFill>
                  <a:srgbClr val="0070C0"/>
                </a:solidFill>
              </a:rPr>
              <a:t>brojac</a:t>
            </a:r>
            <a:r>
              <a:rPr lang="en-US" sz="2400" dirty="0">
                <a:solidFill>
                  <a:srgbClr val="0070C0"/>
                </a:solidFill>
              </a:rPr>
              <a:t> se </a:t>
            </a:r>
            <a:r>
              <a:rPr lang="en-US" sz="2400" dirty="0" err="1" smtClean="0">
                <a:solidFill>
                  <a:srgbClr val="0070C0"/>
                </a:solidFill>
              </a:rPr>
              <a:t>uvecava</a:t>
            </a:r>
            <a:endParaRPr lang="sr-Latn-BA" sz="2200" dirty="0" smtClean="0">
              <a:solidFill>
                <a:srgbClr val="C00000"/>
              </a:solidFill>
            </a:endParaRP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until i&gt;n;</a:t>
            </a:r>
          </a:p>
          <a:p>
            <a:r>
              <a:rPr lang="sr-Latn-BA" sz="2200" dirty="0" smtClean="0"/>
              <a:t>writeln(a,' na ',n,' = ',rez);</a:t>
            </a:r>
          </a:p>
          <a:p>
            <a:r>
              <a:rPr lang="sr-Latn-BA" sz="2200" dirty="0" smtClean="0"/>
              <a:t>readln;readln;</a:t>
            </a:r>
          </a:p>
          <a:p>
            <a:r>
              <a:rPr lang="sr-Latn-BA" sz="2200" dirty="0" smtClean="0"/>
              <a:t>end.</a:t>
            </a:r>
            <a:endParaRPr lang="sr-Latn-BA" sz="22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7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41580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Repeat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20519" y="908720"/>
            <a:ext cx="873815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200" dirty="0" smtClean="0">
                <a:solidFill>
                  <a:srgbClr val="0070C0"/>
                </a:solidFill>
              </a:rPr>
              <a:t>//Program za ispis prirodnog broja sa inverznim ciframa(123---321; ...)</a:t>
            </a:r>
          </a:p>
          <a:p>
            <a:r>
              <a:rPr lang="sr-Latn-BA" sz="2200" dirty="0" smtClean="0"/>
              <a:t>program PrekoRepeat;</a:t>
            </a:r>
          </a:p>
          <a:p>
            <a:r>
              <a:rPr lang="sr-Latn-BA" sz="2200" dirty="0" smtClean="0"/>
              <a:t>var broj,cifra,novi:integer;</a:t>
            </a:r>
          </a:p>
          <a:p>
            <a:r>
              <a:rPr lang="sr-Latn-BA" sz="2200" dirty="0" smtClean="0"/>
              <a:t>begin</a:t>
            </a:r>
          </a:p>
          <a:p>
            <a:r>
              <a:rPr lang="sr-Latn-BA" sz="2200" dirty="0" smtClean="0"/>
              <a:t>writeln('Unesite prirodan broj');readln(broj);</a:t>
            </a:r>
          </a:p>
          <a:p>
            <a:r>
              <a:rPr lang="sr-Latn-BA" sz="2200" dirty="0" smtClean="0"/>
              <a:t>novi:=0;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repeat 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cifra:=broj mod 10;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novi:=novi+cifra;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novi:=novi*10;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broj:=broj div 10;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until </a:t>
            </a:r>
            <a:r>
              <a:rPr lang="en-US" sz="2200" b="1" dirty="0" smtClean="0">
                <a:solidFill>
                  <a:srgbClr val="C00000"/>
                </a:solidFill>
              </a:rPr>
              <a:t>(</a:t>
            </a:r>
            <a:r>
              <a:rPr lang="sr-Latn-BA" sz="2200" b="1" dirty="0" smtClean="0">
                <a:solidFill>
                  <a:srgbClr val="C00000"/>
                </a:solidFill>
              </a:rPr>
              <a:t>broj=0</a:t>
            </a:r>
            <a:r>
              <a:rPr lang="en-US" sz="2200" b="1" dirty="0" smtClean="0">
                <a:solidFill>
                  <a:srgbClr val="C00000"/>
                </a:solidFill>
              </a:rPr>
              <a:t>)</a:t>
            </a:r>
            <a:r>
              <a:rPr lang="en-US" sz="2200" dirty="0">
                <a:solidFill>
                  <a:srgbClr val="C00000"/>
                </a:solidFill>
              </a:rPr>
              <a:t>;</a:t>
            </a:r>
            <a:endParaRPr lang="sr-Latn-BA" sz="2200" dirty="0" smtClean="0">
              <a:solidFill>
                <a:srgbClr val="C00000"/>
              </a:solidFill>
            </a:endParaRPr>
          </a:p>
          <a:p>
            <a:endParaRPr lang="sr-Latn-BA" sz="2200" dirty="0" smtClean="0"/>
          </a:p>
          <a:p>
            <a:r>
              <a:rPr lang="sr-Latn-BA" sz="2200" dirty="0" smtClean="0"/>
              <a:t>writeln('Uneseni broj unazad glasi:',novi div 10);</a:t>
            </a:r>
          </a:p>
          <a:p>
            <a:r>
              <a:rPr lang="sr-Latn-BA" sz="2200" dirty="0" smtClean="0"/>
              <a:t>readln;readln;</a:t>
            </a:r>
          </a:p>
          <a:p>
            <a:r>
              <a:rPr lang="sr-Latn-BA" sz="2200" dirty="0" smtClean="0"/>
              <a:t>end.</a:t>
            </a:r>
            <a:endParaRPr lang="sr-Latn-BA" sz="22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8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01131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Repeat </a:t>
            </a:r>
            <a:r>
              <a:rPr lang="en-US" sz="4000" dirty="0" err="1" smtClean="0"/>
              <a:t>petlje</a:t>
            </a:r>
            <a:endParaRPr lang="sr-Latn-BA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20519" y="908720"/>
            <a:ext cx="87381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</a:rPr>
              <a:t>/</a:t>
            </a:r>
            <a:r>
              <a:rPr lang="sr-Latn-BA" sz="2200" dirty="0" smtClean="0">
                <a:solidFill>
                  <a:srgbClr val="0070C0"/>
                </a:solidFill>
              </a:rPr>
              <a:t>/Program za odredjivanje zbira cifara prirodnog broja-123</a:t>
            </a:r>
            <a:r>
              <a:rPr lang="en-US" sz="2200" dirty="0" smtClean="0">
                <a:solidFill>
                  <a:srgbClr val="0070C0"/>
                </a:solidFill>
              </a:rPr>
              <a:t>----s=6</a:t>
            </a:r>
            <a:endParaRPr lang="sr-Latn-BA" sz="2200" dirty="0" smtClean="0">
              <a:solidFill>
                <a:srgbClr val="0070C0"/>
              </a:solidFill>
            </a:endParaRPr>
          </a:p>
          <a:p>
            <a:r>
              <a:rPr lang="sr-Latn-BA" sz="2200" dirty="0" smtClean="0"/>
              <a:t>program PrekoRipit;</a:t>
            </a:r>
          </a:p>
          <a:p>
            <a:r>
              <a:rPr lang="sr-Latn-BA" sz="2200" dirty="0" smtClean="0"/>
              <a:t>var broj,cifra,s:integer;</a:t>
            </a:r>
          </a:p>
          <a:p>
            <a:r>
              <a:rPr lang="sr-Latn-BA" sz="2200" dirty="0" smtClean="0"/>
              <a:t>begin</a:t>
            </a:r>
          </a:p>
          <a:p>
            <a:r>
              <a:rPr lang="sr-Latn-BA" sz="2200" dirty="0" smtClean="0"/>
              <a:t>writeln('Unesite prirodan broj ');readln(broj);</a:t>
            </a:r>
          </a:p>
          <a:p>
            <a:r>
              <a:rPr lang="sr-Latn-BA" sz="2200" dirty="0" smtClean="0"/>
              <a:t>s:=0;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repeat 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cifra:=broj mod 10;</a:t>
            </a:r>
          </a:p>
          <a:p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 s:=s+cifra;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sr-Latn-BA" sz="2200" b="1" dirty="0" smtClean="0">
                <a:solidFill>
                  <a:srgbClr val="C00000"/>
                </a:solidFill>
              </a:rPr>
              <a:t>broj:=broj div 10;</a:t>
            </a:r>
          </a:p>
          <a:p>
            <a:r>
              <a:rPr lang="sr-Latn-BA" sz="2200" b="1" dirty="0" smtClean="0">
                <a:solidFill>
                  <a:srgbClr val="C00000"/>
                </a:solidFill>
              </a:rPr>
              <a:t>until </a:t>
            </a:r>
            <a:r>
              <a:rPr lang="en-US" sz="2200" b="1" dirty="0" smtClean="0">
                <a:solidFill>
                  <a:srgbClr val="C00000"/>
                </a:solidFill>
              </a:rPr>
              <a:t>(</a:t>
            </a:r>
            <a:r>
              <a:rPr lang="sr-Latn-BA" sz="2200" b="1" dirty="0" smtClean="0">
                <a:solidFill>
                  <a:srgbClr val="C00000"/>
                </a:solidFill>
              </a:rPr>
              <a:t>broj=0</a:t>
            </a:r>
            <a:r>
              <a:rPr lang="en-US" sz="2200" b="1" dirty="0" smtClean="0">
                <a:solidFill>
                  <a:srgbClr val="C00000"/>
                </a:solidFill>
              </a:rPr>
              <a:t>)</a:t>
            </a:r>
            <a:r>
              <a:rPr lang="sr-Latn-BA" sz="2200" b="1" dirty="0" smtClean="0">
                <a:solidFill>
                  <a:srgbClr val="C00000"/>
                </a:solidFill>
              </a:rPr>
              <a:t>;</a:t>
            </a:r>
          </a:p>
          <a:p>
            <a:r>
              <a:rPr lang="sr-Latn-BA" sz="2200" dirty="0" smtClean="0"/>
              <a:t>writeln('Suma cifara unesenog broja je:',s);</a:t>
            </a:r>
          </a:p>
          <a:p>
            <a:r>
              <a:rPr lang="sr-Latn-BA" sz="2200" dirty="0" smtClean="0"/>
              <a:t>readln;readln;</a:t>
            </a:r>
          </a:p>
          <a:p>
            <a:r>
              <a:rPr lang="sr-Latn-BA" sz="2200" dirty="0" smtClean="0"/>
              <a:t>end.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58A5-4A50-4E85-BDA1-CB58C76A5487}" type="slidenum">
              <a:rPr lang="sr-Latn-BA" smtClean="0"/>
              <a:t>9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24029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706</Words>
  <Application>Microsoft Office PowerPoint</Application>
  <PresentationFormat>On-screen Show (4:3)</PresentationFormat>
  <Paragraphs>158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Petlje-broj ponavljanja unaprijed nepoznat</vt:lpstr>
      <vt:lpstr>While petlje</vt:lpstr>
      <vt:lpstr>While petlje</vt:lpstr>
      <vt:lpstr>While petlje</vt:lpstr>
      <vt:lpstr>While petlje</vt:lpstr>
      <vt:lpstr>Repeat petlje</vt:lpstr>
      <vt:lpstr>Repeat petlje</vt:lpstr>
      <vt:lpstr>Repeat petlje</vt:lpstr>
      <vt:lpstr>Repeat petlje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Petlje-broj ponavljanja unaprijed nepoznat</dc:title>
  <dc:creator>Milenko Soldat</dc:creator>
  <cp:lastModifiedBy>Admin PC</cp:lastModifiedBy>
  <cp:revision>10</cp:revision>
  <dcterms:created xsi:type="dcterms:W3CDTF">2013-10-24T17:08:02Z</dcterms:created>
  <dcterms:modified xsi:type="dcterms:W3CDTF">2013-11-10T12:11:10Z</dcterms:modified>
</cp:coreProperties>
</file>